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62" r:id="rId3"/>
    <p:sldId id="294" r:id="rId4"/>
    <p:sldId id="264" r:id="rId5"/>
    <p:sldId id="282" r:id="rId6"/>
    <p:sldId id="283" r:id="rId7"/>
    <p:sldId id="284" r:id="rId8"/>
    <p:sldId id="273" r:id="rId9"/>
    <p:sldId id="274" r:id="rId10"/>
    <p:sldId id="265" r:id="rId11"/>
    <p:sldId id="275" r:id="rId12"/>
    <p:sldId id="276" r:id="rId13"/>
    <p:sldId id="268" r:id="rId14"/>
    <p:sldId id="267" r:id="rId15"/>
    <p:sldId id="269" r:id="rId16"/>
    <p:sldId id="290" r:id="rId17"/>
    <p:sldId id="270" r:id="rId18"/>
    <p:sldId id="291" r:id="rId19"/>
    <p:sldId id="277" r:id="rId20"/>
    <p:sldId id="292" r:id="rId21"/>
    <p:sldId id="293" r:id="rId22"/>
    <p:sldId id="287" r:id="rId23"/>
    <p:sldId id="272" r:id="rId24"/>
    <p:sldId id="271" r:id="rId25"/>
    <p:sldId id="280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 autoAdjust="0"/>
    <p:restoredTop sz="64186" autoAdjust="0"/>
  </p:normalViewPr>
  <p:slideViewPr>
    <p:cSldViewPr snapToGrid="0">
      <p:cViewPr varScale="1">
        <p:scale>
          <a:sx n="74" d="100"/>
          <a:sy n="74" d="100"/>
        </p:scale>
        <p:origin x="2472" y="54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74953-E704-413F-A863-D483E8A5578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E4F36-7CEC-4E80-A25E-652017CC9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9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07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14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4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96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15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64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03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39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90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27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9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75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603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55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80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25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21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42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2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9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3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5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18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7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0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718" y="2414209"/>
            <a:ext cx="7772400" cy="56938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518" y="3184451"/>
            <a:ext cx="6400800" cy="13246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4010" y="1844824"/>
            <a:ext cx="91399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North Yorkshire CCG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0308" y="1844824"/>
            <a:ext cx="916687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11" y="3068960"/>
            <a:ext cx="916687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C:\Users\becky.blackburn\AppData\Local\Microsoft\Windows\Temporary Internet Files\Content.Word\NYCCG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68" y="907041"/>
            <a:ext cx="2009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592997" y="4615450"/>
            <a:ext cx="7992888" cy="1227497"/>
            <a:chOff x="838200" y="1157526"/>
            <a:chExt cx="4988777" cy="6289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167291"/>
              <a:ext cx="75247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6" b="21785"/>
            <a:stretch/>
          </p:blipFill>
          <p:spPr bwMode="auto">
            <a:xfrm>
              <a:off x="1707730" y="1157780"/>
              <a:ext cx="752475" cy="6286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C:\Users\georgina.sayers\AppData\Local\Microsoft\Windows\Temporary Internet Files\Content.Outlook\CHAR4AA8\Kirkham Abbey; Ryedale; Summer; Yorkshire; river derwent;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03"/>
            <a:stretch/>
          </p:blipFill>
          <p:spPr bwMode="auto">
            <a:xfrm>
              <a:off x="5074502" y="1157526"/>
              <a:ext cx="75247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C:\Users\georgina.sayers\AppData\Local\Microsoft\Windows\Temporary Internet Files\Content.Outlook\CHAR4AA8\SBC 31-8-18-19 (4)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5" r="-1"/>
            <a:stretch/>
          </p:blipFill>
          <p:spPr bwMode="auto">
            <a:xfrm>
              <a:off x="4248150" y="1167035"/>
              <a:ext cx="77152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C:\Users\georgina.sayers\AppData\Local\Microsoft\Windows\Temporary Internet Files\Content.Outlook\CHAR4AA8\new letterhead harrogate (2)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6" y="1167306"/>
              <a:ext cx="762000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 descr="C:\Users\georgina.sayers\AppData\Local\Microsoft\Windows\Temporary Internet Files\Content.Outlook\CHAR4AA8\new letterhead knaresborough (2)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6" y="1172068"/>
              <a:ext cx="762000" cy="609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1702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7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3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58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9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7564"/>
            <a:ext cx="4038600" cy="515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7564"/>
            <a:ext cx="4038600" cy="515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1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779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8679"/>
            <a:ext cx="4040188" cy="44674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0779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8679"/>
            <a:ext cx="4041775" cy="44674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0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2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6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503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033"/>
            <a:ext cx="5111750" cy="5201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94614"/>
            <a:ext cx="3008313" cy="40315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2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856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9783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524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23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0726"/>
            <a:ext cx="8229600" cy="510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ABB4-16D0-4B6E-9E95-30E872B02DD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18868" y="6669360"/>
            <a:ext cx="916687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-1" y="6727692"/>
            <a:ext cx="9148011" cy="1303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8011" cy="6485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453"/>
            <a:ext cx="8229600" cy="66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98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fnYjD4IKus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youtube.com/watch?v=ifnYjD4IKu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accurx.com/en/articles/3879662-can-i-remotely-monitor-a-patient-s-covid-19-symptoms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ardens.knack.com/clients?fbclid=IwAR1bkvfKdF_cmcL8zSeA2d4qqHT7Oihu6nAXv4dD4CJRNURcf0RfHkPxvNM#update-versions/" TargetMode="External"/><Relationship Id="rId4" Type="http://schemas.openxmlformats.org/officeDocument/2006/relationships/hyperlink" Target="https://support.ardens.org.uk/support/solutions/articles/31000154927-coronavirus-covid-19-open-access-on-systmon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ardens.knack.com/clients?fbclid=IwAR1bkvfKdF_cmcL8zSeA2d4qqHT7Oihu6nAXv4dD4CJRNURcf0RfHkPxvNM#update-versions/" TargetMode="External"/><Relationship Id="rId4" Type="http://schemas.openxmlformats.org/officeDocument/2006/relationships/hyperlink" Target="https://support.ardens.org.uk/support/solutions/articles/31000154927-coronavirus-covid-19-open-access-on-systmon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julie.mcgregor1@nhs.net" TargetMode="External"/><Relationship Id="rId3" Type="http://schemas.openxmlformats.org/officeDocument/2006/relationships/hyperlink" Target="http://www.northyorkshireccg.nhs.uk/home/clinical-portal/a-z-useful-clinical-%20information/oximetryhome/" TargetMode="External"/><Relationship Id="rId7" Type="http://schemas.openxmlformats.org/officeDocument/2006/relationships/hyperlink" Target="mailto:samhaward@nhs.ne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ucewilloughby@nhs.net" TargetMode="External"/><Relationship Id="rId5" Type="http://schemas.openxmlformats.org/officeDocument/2006/relationships/hyperlink" Target="mailto:nyccg.covid19@nhs.net" TargetMode="External"/><Relationship Id="rId4" Type="http://schemas.openxmlformats.org/officeDocument/2006/relationships/hyperlink" Target="http://www.ahsnnetwork.com/covid-oximetr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yorkshireccg.nhs.uk/home/clinical-portal/a-z-useful-clinical-%20information/oximetryhom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yorkshireccg.nhs.uk/home/clinical-portal/a-z-useful-clinical-%20information/oximetryhom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samapp.org/NHSreferr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87" y="2666999"/>
            <a:ext cx="2708826" cy="19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Pulse </a:t>
            </a:r>
            <a:r>
              <a:rPr lang="en-GB" dirty="0" smtClean="0"/>
              <a:t>oximetry@home - Wed 13 Jan 2021</a:t>
            </a:r>
            <a:endParaRPr lang="en-GB" dirty="0"/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6235700" cy="45085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800" b="1" dirty="0" smtClean="0"/>
              <a:t>The presentation will start shortly…..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500" b="1" dirty="0" smtClean="0"/>
              <a:t>Meeting etiquette</a:t>
            </a:r>
          </a:p>
          <a:p>
            <a:r>
              <a:rPr lang="en-GB" sz="3500" dirty="0" smtClean="0"/>
              <a:t>Please put yourself on mute</a:t>
            </a:r>
          </a:p>
          <a:p>
            <a:r>
              <a:rPr lang="en-GB" sz="3500" dirty="0" smtClean="0"/>
              <a:t>Allow the presenters to go through their talk</a:t>
            </a:r>
          </a:p>
          <a:p>
            <a:r>
              <a:rPr lang="en-GB" sz="3500" dirty="0" smtClean="0"/>
              <a:t>Do make use of the Meeting Chat to make comments and ask questions – these will be picked up either </a:t>
            </a:r>
            <a:r>
              <a:rPr lang="en-GB" sz="3500" dirty="0"/>
              <a:t>at the end of the </a:t>
            </a:r>
            <a:r>
              <a:rPr lang="en-GB" sz="3500" dirty="0" smtClean="0"/>
              <a:t>webinar </a:t>
            </a:r>
            <a:r>
              <a:rPr lang="en-GB" sz="3500" dirty="0"/>
              <a:t>or in </a:t>
            </a:r>
            <a:r>
              <a:rPr lang="en-GB" sz="3500" dirty="0" smtClean="0"/>
              <a:t>the </a:t>
            </a:r>
            <a:r>
              <a:rPr lang="en-GB" sz="3500" dirty="0"/>
              <a:t>‘FAQ’ </a:t>
            </a:r>
            <a:r>
              <a:rPr lang="en-GB" sz="3500" dirty="0" smtClean="0"/>
              <a:t>document</a:t>
            </a:r>
          </a:p>
          <a:p>
            <a:pPr marL="0" indent="0">
              <a:buNone/>
            </a:pPr>
            <a:r>
              <a:rPr lang="en-GB" sz="3500" b="1" dirty="0" smtClean="0"/>
              <a:t>Follow up</a:t>
            </a:r>
          </a:p>
          <a:p>
            <a:r>
              <a:rPr lang="en-GB" sz="3500" dirty="0"/>
              <a:t>We will be recording the event – and sharing the </a:t>
            </a:r>
            <a:r>
              <a:rPr lang="en-GB" sz="3500" dirty="0" smtClean="0"/>
              <a:t>presentation </a:t>
            </a:r>
            <a:r>
              <a:rPr lang="en-GB" sz="3500" dirty="0"/>
              <a:t>afterwards</a:t>
            </a:r>
            <a:endParaRPr lang="en-GB" sz="3500" dirty="0" smtClean="0"/>
          </a:p>
          <a:p>
            <a:r>
              <a:rPr lang="en-GB" sz="3500" dirty="0" smtClean="0"/>
              <a:t>Do email us for further information if you have subsequent comments (email addresses at end of presentation)</a:t>
            </a:r>
          </a:p>
          <a:p>
            <a:r>
              <a:rPr lang="en-GB" sz="3500" dirty="0" smtClean="0"/>
              <a:t>If there are any further updates they will sent through the covid bulletin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5164480"/>
            <a:ext cx="7992888" cy="1227497"/>
            <a:chOff x="838200" y="1157526"/>
            <a:chExt cx="4988777" cy="6289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167291"/>
              <a:ext cx="75247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6" b="21785"/>
            <a:stretch/>
          </p:blipFill>
          <p:spPr bwMode="auto">
            <a:xfrm>
              <a:off x="1707730" y="1157780"/>
              <a:ext cx="752475" cy="6286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C:\Users\georgina.sayers\AppData\Local\Microsoft\Windows\Temporary Internet Files\Content.Outlook\CHAR4AA8\Kirkham Abbey; Ryedale; Summer; Yorkshire; river derwent;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03"/>
            <a:stretch/>
          </p:blipFill>
          <p:spPr bwMode="auto">
            <a:xfrm>
              <a:off x="5074502" y="1157526"/>
              <a:ext cx="75247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C:\Users\georgina.sayers\AppData\Local\Microsoft\Windows\Temporary Internet Files\Content.Outlook\CHAR4AA8\SBC 31-8-18-19 (4)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5" r="-1"/>
            <a:stretch/>
          </p:blipFill>
          <p:spPr bwMode="auto">
            <a:xfrm>
              <a:off x="4248150" y="1167035"/>
              <a:ext cx="77152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C:\Users\georgina.sayers\AppData\Local\Microsoft\Windows\Temporary Internet Files\Content.Outlook\CHAR4AA8\new letterhead harrogate (2)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6" y="1167306"/>
              <a:ext cx="762000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 descr="C:\Users\georgina.sayers\AppData\Local\Microsoft\Windows\Temporary Internet Files\Content.Outlook\CHAR4AA8\new letterhead knaresborough (2)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6" y="1172068"/>
              <a:ext cx="762000" cy="609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2" name="Picture 7" descr="C:\Users\becky.blackburn\AppData\Local\Microsoft\Windows\Temporary Internet Files\Content.Word\NYCCG 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13" y="914401"/>
            <a:ext cx="2009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Pathway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"/>
          <a:stretch>
            <a:fillRect/>
          </a:stretch>
        </p:blipFill>
        <p:spPr bwMode="auto">
          <a:xfrm>
            <a:off x="137206" y="677019"/>
            <a:ext cx="8767576" cy="59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3"/>
            <a:ext cx="4602192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02379" y="741873"/>
            <a:ext cx="4429478" cy="5840082"/>
          </a:xfrm>
        </p:spPr>
        <p:txBody>
          <a:bodyPr/>
          <a:lstStyle/>
          <a:p>
            <a:r>
              <a:rPr lang="en-GB" dirty="0" smtClean="0"/>
              <a:t>Entry criteria</a:t>
            </a:r>
          </a:p>
          <a:p>
            <a:pPr lvl="1"/>
            <a:r>
              <a:rPr lang="en-GB" dirty="0" smtClean="0"/>
              <a:t>Symptomatic </a:t>
            </a:r>
            <a:r>
              <a:rPr lang="en-GB" b="1" dirty="0" smtClean="0"/>
              <a:t>AND EITHER</a:t>
            </a:r>
          </a:p>
          <a:p>
            <a:pPr lvl="1"/>
            <a:r>
              <a:rPr lang="en-GB" dirty="0" smtClean="0"/>
              <a:t>&gt;=65 </a:t>
            </a:r>
            <a:r>
              <a:rPr lang="en-GB" dirty="0" err="1" smtClean="0"/>
              <a:t>yrs</a:t>
            </a:r>
            <a:r>
              <a:rPr lang="en-GB" dirty="0" smtClean="0"/>
              <a:t> </a:t>
            </a:r>
            <a:r>
              <a:rPr lang="en-GB" b="1" dirty="0" smtClean="0"/>
              <a:t>OR</a:t>
            </a:r>
          </a:p>
          <a:p>
            <a:pPr lvl="1"/>
            <a:r>
              <a:rPr lang="en-GB" dirty="0" smtClean="0"/>
              <a:t>Shielded (..or concern)</a:t>
            </a:r>
          </a:p>
          <a:p>
            <a:r>
              <a:rPr lang="en-GB" dirty="0" smtClean="0"/>
              <a:t>Excluded</a:t>
            </a:r>
          </a:p>
          <a:p>
            <a:pPr lvl="1"/>
            <a:r>
              <a:rPr lang="en-GB" dirty="0" smtClean="0"/>
              <a:t>&lt;18 years old OR</a:t>
            </a:r>
          </a:p>
          <a:p>
            <a:pPr lvl="1"/>
            <a:r>
              <a:rPr lang="en-GB" dirty="0" smtClean="0"/>
              <a:t>EHCP hospital admission not appropriate</a:t>
            </a:r>
          </a:p>
          <a:p>
            <a:pPr lvl="1"/>
            <a:r>
              <a:rPr lang="en-GB" dirty="0" smtClean="0"/>
              <a:t>Usual O2 </a:t>
            </a:r>
            <a:r>
              <a:rPr lang="en-GB" dirty="0" err="1" smtClean="0"/>
              <a:t>sats</a:t>
            </a:r>
            <a:r>
              <a:rPr lang="en-GB" dirty="0" smtClean="0"/>
              <a:t> &lt;=95%</a:t>
            </a:r>
          </a:p>
          <a:p>
            <a:pPr lvl="1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764" y="2743200"/>
            <a:ext cx="2863969" cy="177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3"/>
            <a:ext cx="4602192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1630" y="4408098"/>
            <a:ext cx="1823049" cy="1035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001329" y="4257136"/>
            <a:ext cx="2380890" cy="1337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02379" y="741873"/>
            <a:ext cx="4429478" cy="5840082"/>
          </a:xfrm>
        </p:spPr>
        <p:txBody>
          <a:bodyPr/>
          <a:lstStyle/>
          <a:p>
            <a:r>
              <a:rPr lang="en-GB" dirty="0" smtClean="0"/>
              <a:t>Types of monitoring</a:t>
            </a:r>
          </a:p>
          <a:p>
            <a:pPr lvl="1"/>
            <a:r>
              <a:rPr lang="en-GB" dirty="0" smtClean="0"/>
              <a:t>Self monitoring +/-</a:t>
            </a:r>
          </a:p>
          <a:p>
            <a:pPr lvl="1"/>
            <a:r>
              <a:rPr lang="en-GB" dirty="0" smtClean="0"/>
              <a:t>Check in reminders</a:t>
            </a:r>
          </a:p>
          <a:p>
            <a:pPr lvl="1"/>
            <a:r>
              <a:rPr lang="en-GB" dirty="0" smtClean="0"/>
              <a:t>AccuRx</a:t>
            </a:r>
          </a:p>
          <a:p>
            <a:pPr lvl="1"/>
            <a:r>
              <a:rPr lang="en-GB" dirty="0" smtClean="0"/>
              <a:t>Usual clinical follow 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3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leaflet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295">
            <a:off x="558604" y="1023216"/>
            <a:ext cx="3045167" cy="4582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4707">
            <a:off x="5309053" y="1199739"/>
            <a:ext cx="3161583" cy="4402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726" y="1030932"/>
            <a:ext cx="3098999" cy="48294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video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36770" y="6004195"/>
            <a:ext cx="447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www.youtube.com/watch?v=ifnYjD4IKus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ifnYjD4IKu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2217" y="916827"/>
            <a:ext cx="8567337" cy="48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diary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729" y="722804"/>
            <a:ext cx="7735745" cy="54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Check-in reminders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?use social prescribing link workers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rrange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days calls will be made and which number to call (usually days 2, 5, 7, 10 and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12)</a:t>
            </a:r>
            <a:endParaRPr lang="en-GB" dirty="0" smtClean="0"/>
          </a:p>
          <a:p>
            <a:r>
              <a:rPr lang="en-GB" dirty="0" smtClean="0"/>
              <a:t>Welfare check</a:t>
            </a:r>
          </a:p>
          <a:p>
            <a:r>
              <a:rPr lang="en-GB" dirty="0" smtClean="0"/>
              <a:t>?Using oximeter correctly</a:t>
            </a:r>
          </a:p>
          <a:p>
            <a:r>
              <a:rPr lang="en-GB" dirty="0" smtClean="0"/>
              <a:t>Parameters to escalate for clinical review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AccuRx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6" y="830228"/>
            <a:ext cx="5813665" cy="32914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73" y="1576230"/>
            <a:ext cx="3372444" cy="49467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4618" y="4476957"/>
            <a:ext cx="3959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5"/>
              </a:rPr>
              <a:t>https://support.accurx.com/en/articles/3879662-can-i-remotely-monitor-a-patient-s-covid-19-symptoms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3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111 or Out of Hours direct?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1975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video and some other national materials reference ringing 111 out of hours if </a:t>
            </a:r>
            <a:r>
              <a:rPr lang="en-GB" dirty="0" err="1" smtClean="0"/>
              <a:t>sats</a:t>
            </a:r>
            <a:r>
              <a:rPr lang="en-GB" dirty="0" smtClean="0"/>
              <a:t> are 93-94%</a:t>
            </a:r>
          </a:p>
          <a:p>
            <a:r>
              <a:rPr lang="en-GB" dirty="0" smtClean="0"/>
              <a:t>Regionally, 111 have requested that all OOH requests for help are signposted to the local OOH provider directly</a:t>
            </a:r>
          </a:p>
          <a:p>
            <a:r>
              <a:rPr lang="en-GB" dirty="0" smtClean="0"/>
              <a:t>Two versions of the local resources have been produced by OOH provider based on patient’s registered GP</a:t>
            </a:r>
          </a:p>
          <a:p>
            <a:pPr lvl="1"/>
            <a:r>
              <a:rPr lang="en-GB" dirty="0" smtClean="0"/>
              <a:t>Hambleton, Richmondshire and Harrogate (HDFT OOH) and</a:t>
            </a:r>
          </a:p>
          <a:p>
            <a:pPr lvl="1"/>
            <a:r>
              <a:rPr lang="en-GB" dirty="0" smtClean="0"/>
              <a:t>Scarborough, Whitby and Ryedale (</a:t>
            </a:r>
            <a:r>
              <a:rPr lang="en-GB" dirty="0" err="1" smtClean="0"/>
              <a:t>Vocare</a:t>
            </a:r>
            <a:r>
              <a:rPr lang="en-GB" dirty="0" smtClean="0"/>
              <a:t> OOH)</a:t>
            </a:r>
          </a:p>
          <a:p>
            <a:r>
              <a:rPr lang="en-GB" dirty="0" smtClean="0"/>
              <a:t>Each have specific direct lines only to be used for oximetry@home patients – and only for queries relating to their oximetry </a:t>
            </a:r>
            <a:r>
              <a:rPr lang="en-GB" dirty="0" smtClean="0"/>
              <a:t>readings</a:t>
            </a:r>
          </a:p>
          <a:p>
            <a:r>
              <a:rPr lang="en-GB" dirty="0" smtClean="0"/>
              <a:t>Adding special notes via </a:t>
            </a:r>
            <a:r>
              <a:rPr lang="en-GB" dirty="0" err="1" smtClean="0"/>
              <a:t>Adastra</a:t>
            </a:r>
            <a:r>
              <a:rPr lang="en-GB" dirty="0" smtClean="0"/>
              <a:t> is helpful</a:t>
            </a:r>
            <a:endParaRPr lang="en-GB" dirty="0" smtClean="0"/>
          </a:p>
          <a:p>
            <a:r>
              <a:rPr lang="en-GB" dirty="0"/>
              <a:t>Patients need to be counselled to use these numbers</a:t>
            </a:r>
          </a:p>
          <a:p>
            <a:r>
              <a:rPr lang="en-GB" dirty="0" smtClean="0"/>
              <a:t>111 continues to be accessible to all</a:t>
            </a:r>
          </a:p>
        </p:txBody>
      </p:sp>
    </p:spTree>
    <p:extLst>
      <p:ext uri="{BB962C8B-B14F-4D97-AF65-F5344CB8AC3E}">
        <p14:creationId xmlns:p14="http://schemas.microsoft.com/office/powerpoint/2010/main" val="5917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3"/>
            <a:ext cx="4602192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02378" y="741873"/>
            <a:ext cx="4541621" cy="5840082"/>
          </a:xfrm>
        </p:spPr>
        <p:txBody>
          <a:bodyPr>
            <a:normAutofit/>
          </a:bodyPr>
          <a:lstStyle/>
          <a:p>
            <a:r>
              <a:rPr lang="en-GB" dirty="0" smtClean="0"/>
              <a:t>Safety netting and template</a:t>
            </a:r>
          </a:p>
          <a:p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1630" y="5427453"/>
            <a:ext cx="4284453" cy="1154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Pulse oximetry@home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GB" sz="4400" dirty="0" smtClean="0"/>
              <a:t> GP webinar Wednesday 13th </a:t>
            </a:r>
            <a:r>
              <a:rPr lang="en-GB" sz="4400" dirty="0"/>
              <a:t>Jan </a:t>
            </a:r>
            <a:r>
              <a:rPr lang="en-GB" sz="4400" dirty="0" smtClean="0"/>
              <a:t>2021 12.30-1.15pm</a:t>
            </a:r>
            <a:endParaRPr lang="en-GB" sz="4400" dirty="0"/>
          </a:p>
          <a:p>
            <a:pPr marL="0" indent="0" algn="ctr">
              <a:buNone/>
            </a:pPr>
            <a:r>
              <a:rPr lang="en-GB" sz="4400" dirty="0" smtClean="0"/>
              <a:t>Dr Bruce Willoughby</a:t>
            </a:r>
          </a:p>
          <a:p>
            <a:pPr marL="0" indent="0" algn="ctr">
              <a:buNone/>
            </a:pPr>
            <a:r>
              <a:rPr lang="en-GB" sz="4400" dirty="0"/>
              <a:t>Sam </a:t>
            </a:r>
            <a:r>
              <a:rPr lang="en-GB" sz="4400" dirty="0" err="1"/>
              <a:t>Haward</a:t>
            </a:r>
            <a:r>
              <a:rPr lang="en-GB" sz="4400" dirty="0"/>
              <a:t> </a:t>
            </a: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/>
              <a:t>Julie </a:t>
            </a:r>
            <a:r>
              <a:rPr lang="en-GB" sz="4400" dirty="0"/>
              <a:t>McGregor</a:t>
            </a:r>
            <a:endParaRPr lang="en-GB" sz="4400" dirty="0" smtClean="0"/>
          </a:p>
          <a:p>
            <a:pPr marL="0" indent="0" algn="ctr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876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53"/>
            <a:ext cx="5816600" cy="661039"/>
          </a:xfrm>
        </p:spPr>
        <p:txBody>
          <a:bodyPr/>
          <a:lstStyle/>
          <a:p>
            <a:r>
              <a:rPr lang="en-GB" dirty="0" smtClean="0"/>
              <a:t>Checklists       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7693">
            <a:off x="638251" y="936444"/>
            <a:ext cx="5857875" cy="48482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0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53"/>
            <a:ext cx="5816600" cy="661039"/>
          </a:xfrm>
        </p:spPr>
        <p:txBody>
          <a:bodyPr/>
          <a:lstStyle/>
          <a:p>
            <a:r>
              <a:rPr lang="en-GB" dirty="0"/>
              <a:t>Checklists</a:t>
            </a:r>
            <a:r>
              <a:rPr lang="en-GB" dirty="0" smtClean="0"/>
              <a:t>        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7693">
            <a:off x="638251" y="936444"/>
            <a:ext cx="5857875" cy="48482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6022">
            <a:off x="2964463" y="2041507"/>
            <a:ext cx="5819775" cy="3400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1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Templates</a:t>
            </a:r>
            <a:endParaRPr lang="en-GB" dirty="0"/>
          </a:p>
        </p:txBody>
      </p:sp>
      <p:pic>
        <p:nvPicPr>
          <p:cNvPr id="8194" name="Picture 2" descr="https://s3.amazonaws.com/cdn.freshdesk.com/data/helpdesk/attachments/production/31026162519/original/zg3ervCoHzdhl2msBdyFIcTrpcaMmz4uyg.png?1605462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9" y="715992"/>
            <a:ext cx="4431438" cy="3490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321" y="5961179"/>
            <a:ext cx="8281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S1 users can access the </a:t>
            </a:r>
            <a:r>
              <a:rPr lang="en-GB" dirty="0" smtClean="0"/>
              <a:t>template </a:t>
            </a:r>
            <a:r>
              <a:rPr lang="en-GB" u="sng" dirty="0">
                <a:hlinkClick r:id="rId4"/>
              </a:rPr>
              <a:t>here</a:t>
            </a:r>
            <a:endParaRPr lang="en-GB" dirty="0" smtClean="0"/>
          </a:p>
          <a:p>
            <a:r>
              <a:rPr lang="en-GB" dirty="0" smtClean="0"/>
              <a:t>EMIS </a:t>
            </a:r>
            <a:r>
              <a:rPr lang="en-GB" dirty="0"/>
              <a:t>Web users </a:t>
            </a:r>
            <a:r>
              <a:rPr lang="en-GB" dirty="0" smtClean="0"/>
              <a:t>access is </a:t>
            </a:r>
            <a:r>
              <a:rPr lang="en-GB" dirty="0"/>
              <a:t>from the Ardens Portal which can be accessed </a:t>
            </a:r>
            <a:r>
              <a:rPr lang="en-GB" u="sng" dirty="0">
                <a:hlinkClick r:id="rId5"/>
              </a:rPr>
              <a:t>here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31321" y="1297456"/>
            <a:ext cx="2540479" cy="544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032" y="1687083"/>
            <a:ext cx="5906068" cy="3335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4101621" y="1748372"/>
            <a:ext cx="2540479" cy="544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Templates</a:t>
            </a:r>
            <a:endParaRPr lang="en-GB" dirty="0"/>
          </a:p>
        </p:txBody>
      </p:sp>
      <p:pic>
        <p:nvPicPr>
          <p:cNvPr id="8194" name="Picture 2" descr="https://s3.amazonaws.com/cdn.freshdesk.com/data/helpdesk/attachments/production/31026162519/original/zg3ervCoHzdhl2msBdyFIcTrpcaMmz4uyg.png?1605462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9" y="715992"/>
            <a:ext cx="4431438" cy="3490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321" y="5961179"/>
            <a:ext cx="8281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S1 users can access the </a:t>
            </a:r>
            <a:r>
              <a:rPr lang="en-GB" dirty="0" smtClean="0"/>
              <a:t>template </a:t>
            </a:r>
            <a:r>
              <a:rPr lang="en-GB" u="sng" dirty="0">
                <a:hlinkClick r:id="rId4"/>
              </a:rPr>
              <a:t>here</a:t>
            </a:r>
            <a:endParaRPr lang="en-GB" dirty="0" smtClean="0"/>
          </a:p>
          <a:p>
            <a:r>
              <a:rPr lang="en-GB" dirty="0" smtClean="0"/>
              <a:t>EMIS </a:t>
            </a:r>
            <a:r>
              <a:rPr lang="en-GB" dirty="0"/>
              <a:t>Web users </a:t>
            </a:r>
            <a:r>
              <a:rPr lang="en-GB" dirty="0" smtClean="0"/>
              <a:t>access is </a:t>
            </a:r>
            <a:r>
              <a:rPr lang="en-GB" dirty="0"/>
              <a:t>from the Ardens Portal which can be accessed </a:t>
            </a:r>
            <a:r>
              <a:rPr lang="en-GB" u="sng" dirty="0">
                <a:hlinkClick r:id="rId5"/>
              </a:rPr>
              <a:t>here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032" y="1687083"/>
            <a:ext cx="5906068" cy="3335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s://s3.amazonaws.com/cdn.freshdesk.com/data/helpdesk/attachments/production/31027218646/original/3RHy8Y0Sv_Q1klvK0OcNwJ4YkW73EWzYTA.png?16087397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78" y="2750816"/>
            <a:ext cx="5906068" cy="33299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747795" y="3580887"/>
            <a:ext cx="2540479" cy="544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8959" y="1601325"/>
            <a:ext cx="2540479" cy="544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3"/>
            <a:ext cx="4602192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02378" y="741873"/>
            <a:ext cx="4541621" cy="5840082"/>
          </a:xfrm>
        </p:spPr>
        <p:txBody>
          <a:bodyPr>
            <a:normAutofit/>
          </a:bodyPr>
          <a:lstStyle/>
          <a:p>
            <a:r>
              <a:rPr lang="en-GB" dirty="0" smtClean="0"/>
              <a:t>Ending – return and decontamination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3062377" y="2760453"/>
            <a:ext cx="1319842" cy="133709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future developments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Timely list of covid positive patients to consider for oximetry@home</a:t>
            </a:r>
          </a:p>
          <a:p>
            <a:r>
              <a:rPr lang="en-GB" dirty="0" smtClean="0"/>
              <a:t>Hospital-led discharge virtual wards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1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and 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Link </a:t>
            </a:r>
            <a:r>
              <a:rPr lang="en-GB" dirty="0"/>
              <a:t>to all </a:t>
            </a:r>
            <a:r>
              <a:rPr lang="en-GB" dirty="0" smtClean="0"/>
              <a:t>local materials</a:t>
            </a:r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www.northyorkshireccg.nhs.uk/home/clinical-portal/a-z-useful-clinical-</a:t>
            </a:r>
            <a:r>
              <a:rPr lang="en-GB" dirty="0">
                <a:hlinkClick r:id="rId3"/>
              </a:rPr>
              <a:t>%20information/oximetryhome/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Link to </a:t>
            </a:r>
            <a:r>
              <a:rPr lang="en-GB" dirty="0" smtClean="0"/>
              <a:t>national webinar with clinical rationale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www.ahsnnetwork.com/covid-oximetry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Ordering more oximeters</a:t>
            </a:r>
          </a:p>
          <a:p>
            <a:r>
              <a:rPr lang="en-GB" dirty="0" smtClean="0">
                <a:hlinkClick r:id="rId5"/>
              </a:rPr>
              <a:t>nyccg.covid19@nhs.net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Dr </a:t>
            </a:r>
            <a:r>
              <a:rPr lang="en-GB" dirty="0"/>
              <a:t>Bruce Willoughby </a:t>
            </a:r>
            <a:r>
              <a:rPr lang="en-GB" u="sng" dirty="0">
                <a:hlinkClick r:id="rId6"/>
              </a:rPr>
              <a:t>brucewilloughby@nhs.net</a:t>
            </a:r>
            <a:r>
              <a:rPr lang="en-GB" dirty="0"/>
              <a:t> (Clinical)</a:t>
            </a:r>
          </a:p>
          <a:p>
            <a:pPr marL="0" indent="0">
              <a:buNone/>
            </a:pPr>
            <a:r>
              <a:rPr lang="en-GB" dirty="0" smtClean="0"/>
              <a:t>Sam </a:t>
            </a:r>
            <a:r>
              <a:rPr lang="en-GB" dirty="0" err="1"/>
              <a:t>Haward</a:t>
            </a:r>
            <a:r>
              <a:rPr lang="en-GB" dirty="0"/>
              <a:t> </a:t>
            </a:r>
            <a:r>
              <a:rPr lang="en-GB" u="sng" dirty="0">
                <a:hlinkClick r:id="rId7"/>
              </a:rPr>
              <a:t>samhaward@nhs.net</a:t>
            </a:r>
            <a:r>
              <a:rPr lang="en-GB" dirty="0"/>
              <a:t> (Operational)</a:t>
            </a:r>
          </a:p>
          <a:p>
            <a:pPr marL="0" indent="0">
              <a:buNone/>
            </a:pPr>
            <a:r>
              <a:rPr lang="en-GB" dirty="0" smtClean="0"/>
              <a:t>Julie </a:t>
            </a:r>
            <a:r>
              <a:rPr lang="en-GB" dirty="0"/>
              <a:t>McGregor </a:t>
            </a:r>
            <a:r>
              <a:rPr lang="en-GB" u="sng" dirty="0">
                <a:hlinkClick r:id="rId8"/>
              </a:rPr>
              <a:t>julie.mcgregor1@nhs.net</a:t>
            </a:r>
            <a:r>
              <a:rPr lang="en-GB" dirty="0"/>
              <a:t> (Care homes)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1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By </a:t>
            </a:r>
            <a:r>
              <a:rPr lang="en-GB" dirty="0"/>
              <a:t>the end of the session you will :</a:t>
            </a:r>
          </a:p>
          <a:p>
            <a:r>
              <a:rPr lang="en-GB" dirty="0"/>
              <a:t>Understand the national context of pulse oximetry@home</a:t>
            </a:r>
          </a:p>
          <a:p>
            <a:r>
              <a:rPr lang="en-GB" dirty="0"/>
              <a:t>Understand the local pathway and resources available</a:t>
            </a:r>
          </a:p>
          <a:p>
            <a:r>
              <a:rPr lang="en-GB" dirty="0"/>
              <a:t>Be confident to set up and use pulse oximetry@home</a:t>
            </a:r>
          </a:p>
          <a:p>
            <a:r>
              <a:rPr lang="en-GB" dirty="0"/>
              <a:t>Know how to easily record the right minimum data for evaluation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6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30" y="728656"/>
            <a:ext cx="4830771" cy="2739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648586"/>
            <a:ext cx="4508501" cy="5803972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Monitoring COVID positive patients in their own homes and Care Homes with pulse oximeters this winter</a:t>
            </a:r>
          </a:p>
          <a:p>
            <a:r>
              <a:rPr lang="en-GB" altLang="en-US" sz="2400" dirty="0"/>
              <a:t>Reduce COVID mortality by early recognition of hypoxia</a:t>
            </a:r>
          </a:p>
          <a:p>
            <a:r>
              <a:rPr lang="en-GB" altLang="en-US" sz="2400" dirty="0"/>
              <a:t>Reduce pressure on hospital </a:t>
            </a:r>
            <a:r>
              <a:rPr lang="en-GB" altLang="en-US" sz="2400" dirty="0" smtClean="0"/>
              <a:t>capacity</a:t>
            </a:r>
            <a:endParaRPr lang="en-GB" alt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1300" y="3759200"/>
            <a:ext cx="8699500" cy="2984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/>
              <a:t>Based on successful national pilots, e.g. Tees Valley</a:t>
            </a:r>
          </a:p>
          <a:p>
            <a:r>
              <a:rPr lang="en-GB" altLang="en-US" sz="2400" dirty="0"/>
              <a:t>1800 pulse oximeters ordered for NY (for GP practices, Care Homes)</a:t>
            </a:r>
          </a:p>
          <a:p>
            <a:r>
              <a:rPr lang="en-GB" altLang="en-US" sz="2400" dirty="0" smtClean="0"/>
              <a:t>Step-up clinical model developed with PCNs, Federations and LMC </a:t>
            </a:r>
          </a:p>
          <a:p>
            <a:r>
              <a:rPr lang="en-GB" altLang="en-US" sz="2400" dirty="0" smtClean="0"/>
              <a:t>Care Home protocol developed in parallel</a:t>
            </a:r>
          </a:p>
          <a:p>
            <a:r>
              <a:rPr lang="en-GB" altLang="en-US" sz="2400" dirty="0" smtClean="0"/>
              <a:t>Funding included in new £150 million allocation</a:t>
            </a:r>
          </a:p>
          <a:p>
            <a:r>
              <a:rPr lang="en-GB" altLang="en-US" sz="2400" dirty="0" smtClean="0"/>
              <a:t>Part of revised NHS England GP SOP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24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 pack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804" y="914400"/>
            <a:ext cx="3786996" cy="5211763"/>
          </a:xfrm>
        </p:spPr>
        <p:txBody>
          <a:bodyPr/>
          <a:lstStyle/>
          <a:p>
            <a:r>
              <a:rPr lang="en-GB" dirty="0" smtClean="0"/>
              <a:t>Pathway</a:t>
            </a:r>
          </a:p>
          <a:p>
            <a:r>
              <a:rPr lang="en-GB" dirty="0" smtClean="0"/>
              <a:t>Clinical pathway</a:t>
            </a:r>
          </a:p>
          <a:p>
            <a:r>
              <a:rPr lang="en-GB" dirty="0" smtClean="0"/>
              <a:t>GP FAQs</a:t>
            </a:r>
          </a:p>
          <a:p>
            <a:r>
              <a:rPr lang="en-GB" dirty="0" smtClean="0"/>
              <a:t>Patient Information and diary</a:t>
            </a:r>
          </a:p>
          <a:p>
            <a:r>
              <a:rPr lang="en-GB" dirty="0" smtClean="0"/>
              <a:t>Care Home pulse oximetry protocol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5803">
            <a:off x="825294" y="1088231"/>
            <a:ext cx="3425499" cy="4864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3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NYCCG 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8586"/>
            <a:ext cx="8229600" cy="54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hlinkClick r:id="rId3"/>
              </a:rPr>
              <a:t>www.northyorkshireccg.nhs.uk/home/clinical-portal/a-z-useful-clinical-</a:t>
            </a:r>
            <a:r>
              <a:rPr lang="en-GB" sz="2400" dirty="0">
                <a:hlinkClick r:id="rId3"/>
              </a:rPr>
              <a:t>%20information/oximetryhome</a:t>
            </a:r>
            <a:r>
              <a:rPr lang="en-GB" sz="2400" dirty="0" smtClean="0">
                <a:hlinkClick r:id="rId3"/>
              </a:rPr>
              <a:t>/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1662" b="4074"/>
          <a:stretch/>
        </p:blipFill>
        <p:spPr>
          <a:xfrm>
            <a:off x="0" y="1640806"/>
            <a:ext cx="9144000" cy="49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NYCCG website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48586"/>
            <a:ext cx="8229600" cy="5477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www.northyorkshireccg.nhs.uk/home/clinical-portal/a-z-useful-clinical-%20information/oximetryhome/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128"/>
            <a:ext cx="9120016" cy="4953677"/>
          </a:xfrm>
        </p:spPr>
      </p:pic>
    </p:spTree>
    <p:extLst>
      <p:ext uri="{BB962C8B-B14F-4D97-AF65-F5344CB8AC3E}">
        <p14:creationId xmlns:p14="http://schemas.microsoft.com/office/powerpoint/2010/main" val="13250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02379" y="741873"/>
            <a:ext cx="4429478" cy="5840082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3"/>
            <a:ext cx="4602192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3"/>
            <a:ext cx="4602192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2206" y="501590"/>
            <a:ext cx="4462732" cy="1457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02379" y="741873"/>
            <a:ext cx="4429478" cy="5840082"/>
          </a:xfrm>
        </p:spPr>
        <p:txBody>
          <a:bodyPr/>
          <a:lstStyle/>
          <a:p>
            <a:r>
              <a:rPr lang="en-GB" dirty="0" smtClean="0"/>
              <a:t>Assessment</a:t>
            </a:r>
          </a:p>
          <a:p>
            <a:r>
              <a:rPr lang="en-GB" dirty="0"/>
              <a:t>Collection of </a:t>
            </a:r>
            <a:r>
              <a:rPr lang="en-GB" dirty="0" smtClean="0"/>
              <a:t>oximeters</a:t>
            </a:r>
          </a:p>
          <a:p>
            <a:pPr lvl="1"/>
            <a:r>
              <a:rPr lang="en-GB" dirty="0" smtClean="0"/>
              <a:t>Family member/friend</a:t>
            </a:r>
          </a:p>
          <a:p>
            <a:pPr lvl="1"/>
            <a:r>
              <a:rPr lang="en-GB" dirty="0" err="1" smtClean="0"/>
              <a:t>Goodsam</a:t>
            </a:r>
            <a:r>
              <a:rPr lang="en-GB" dirty="0" smtClean="0"/>
              <a:t> app (</a:t>
            </a:r>
            <a:r>
              <a:rPr lang="en-GB" u="sng" dirty="0" smtClean="0">
                <a:hlinkClick r:id="rId4" tooltip="goodsamapp.org/NHSreferral"/>
              </a:rPr>
              <a:t>goodsamapp.org/</a:t>
            </a:r>
            <a:r>
              <a:rPr lang="en-GB" u="sng" dirty="0" err="1" smtClean="0">
                <a:hlinkClick r:id="rId4" tooltip="goodsamapp.org/NHSreferral"/>
              </a:rPr>
              <a:t>NHSreferral</a:t>
            </a:r>
            <a:r>
              <a:rPr lang="en-GB" u="sng" dirty="0"/>
              <a:t> </a:t>
            </a:r>
            <a:r>
              <a:rPr lang="en-GB" dirty="0" smtClean="0"/>
              <a:t>or </a:t>
            </a:r>
            <a:r>
              <a:rPr lang="en-GB" dirty="0"/>
              <a:t>0808 196 </a:t>
            </a:r>
            <a:r>
              <a:rPr lang="en-GB" dirty="0" smtClean="0"/>
              <a:t>3382)</a:t>
            </a:r>
          </a:p>
          <a:p>
            <a:pPr lvl="1"/>
            <a:r>
              <a:rPr lang="en-GB" dirty="0" smtClean="0"/>
              <a:t>NYCC customer care (</a:t>
            </a:r>
            <a:r>
              <a:rPr lang="en-GB" dirty="0"/>
              <a:t>01609 </a:t>
            </a:r>
            <a:r>
              <a:rPr lang="en-GB" dirty="0" smtClean="0"/>
              <a:t>780780)</a:t>
            </a:r>
          </a:p>
          <a:p>
            <a:r>
              <a:rPr lang="en-GB" dirty="0" smtClean="0"/>
              <a:t>Hot sites</a:t>
            </a:r>
          </a:p>
          <a:p>
            <a:r>
              <a:rPr lang="en-GB" dirty="0" smtClean="0"/>
              <a:t>Care Homes</a:t>
            </a:r>
          </a:p>
          <a:p>
            <a:pPr lvl="1"/>
            <a:r>
              <a:rPr lang="en-GB" dirty="0" smtClean="0"/>
              <a:t>Training given</a:t>
            </a:r>
          </a:p>
          <a:p>
            <a:pPr lvl="1"/>
            <a:r>
              <a:rPr lang="en-GB" dirty="0" smtClean="0"/>
              <a:t>GP decision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3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681</Words>
  <Application>Microsoft Office PowerPoint</Application>
  <PresentationFormat>On-screen Show (4:3)</PresentationFormat>
  <Paragraphs>137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Pulse oximetry@home - Wed 13 Jan 2021</vt:lpstr>
      <vt:lpstr>Pulse oximetry@home</vt:lpstr>
      <vt:lpstr>Objectives</vt:lpstr>
      <vt:lpstr>Background</vt:lpstr>
      <vt:lpstr>GP pack</vt:lpstr>
      <vt:lpstr>NYCCG website</vt:lpstr>
      <vt:lpstr>NYCCG website</vt:lpstr>
      <vt:lpstr>PowerPoint Presentation</vt:lpstr>
      <vt:lpstr>PowerPoint Presentation</vt:lpstr>
      <vt:lpstr>Clinical Pathway</vt:lpstr>
      <vt:lpstr>PowerPoint Presentation</vt:lpstr>
      <vt:lpstr>PowerPoint Presentation</vt:lpstr>
      <vt:lpstr>Patient leaflet</vt:lpstr>
      <vt:lpstr>Patient video</vt:lpstr>
      <vt:lpstr>Patient diary</vt:lpstr>
      <vt:lpstr>Check-in reminders</vt:lpstr>
      <vt:lpstr>AccuRx</vt:lpstr>
      <vt:lpstr>111 or Out of Hours direct?</vt:lpstr>
      <vt:lpstr>PowerPoint Presentation</vt:lpstr>
      <vt:lpstr>Checklists        </vt:lpstr>
      <vt:lpstr>Checklists         </vt:lpstr>
      <vt:lpstr>Templates</vt:lpstr>
      <vt:lpstr>Templates</vt:lpstr>
      <vt:lpstr>PowerPoint Presentation</vt:lpstr>
      <vt:lpstr>Potential future developments</vt:lpstr>
      <vt:lpstr>Questions and contacts</vt:lpstr>
    </vt:vector>
  </TitlesOfParts>
  <Company>WSYBCSU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CHC workstream plan summary</dc:title>
  <dc:creator>Tanja Entwistle</dc:creator>
  <cp:lastModifiedBy>Willoughby Bruce [5NV]</cp:lastModifiedBy>
  <cp:revision>154</cp:revision>
  <dcterms:created xsi:type="dcterms:W3CDTF">2020-06-11T13:50:08Z</dcterms:created>
  <dcterms:modified xsi:type="dcterms:W3CDTF">2021-01-13T13:32:11Z</dcterms:modified>
</cp:coreProperties>
</file>