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8"/>
  </p:notesMasterIdLst>
  <p:sldIdLst>
    <p:sldId id="286" r:id="rId3"/>
    <p:sldId id="262" r:id="rId4"/>
    <p:sldId id="294" r:id="rId5"/>
    <p:sldId id="285" r:id="rId6"/>
    <p:sldId id="284" r:id="rId7"/>
    <p:sldId id="302" r:id="rId8"/>
    <p:sldId id="264" r:id="rId9"/>
    <p:sldId id="283" r:id="rId10"/>
    <p:sldId id="296" r:id="rId11"/>
    <p:sldId id="260" r:id="rId12"/>
    <p:sldId id="297" r:id="rId13"/>
    <p:sldId id="306" r:id="rId14"/>
    <p:sldId id="298" r:id="rId15"/>
    <p:sldId id="308" r:id="rId16"/>
    <p:sldId id="304" r:id="rId17"/>
    <p:sldId id="309" r:id="rId18"/>
    <p:sldId id="301" r:id="rId19"/>
    <p:sldId id="295" r:id="rId20"/>
    <p:sldId id="300" r:id="rId21"/>
    <p:sldId id="299" r:id="rId22"/>
    <p:sldId id="310" r:id="rId23"/>
    <p:sldId id="305" r:id="rId24"/>
    <p:sldId id="303" r:id="rId25"/>
    <p:sldId id="307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48766" autoAdjust="0"/>
  </p:normalViewPr>
  <p:slideViewPr>
    <p:cSldViewPr snapToGrid="0">
      <p:cViewPr varScale="1">
        <p:scale>
          <a:sx n="55" d="100"/>
          <a:sy n="55" d="100"/>
        </p:scale>
        <p:origin x="32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F9E38-2EC7-4F74-8B72-16EA9A127F51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32F2-A7F6-4D4C-9E4F-B8F1A399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6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4F36-7CEC-4E80-A25E-652017CC91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07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2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99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62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6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8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52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42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1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11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7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4F36-7CEC-4E80-A25E-652017CC91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975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74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7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433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9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52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6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4F36-7CEC-4E80-A25E-652017CC91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9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4F36-7CEC-4E80-A25E-652017CC91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77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4F36-7CEC-4E80-A25E-652017CC91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8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0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3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4F36-7CEC-4E80-A25E-652017CC91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032F2-A7F6-4D4C-9E4F-B8F1A39930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6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718" y="2414213"/>
            <a:ext cx="7772400" cy="56938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518" y="3184451"/>
            <a:ext cx="6400800" cy="13246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010" y="1844827"/>
            <a:ext cx="9139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North Yorkshire CCG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0307" y="1844824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13" y="3068960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C:\Users\becky.blackburn\AppData\Local\Microsoft\Windows\Temporary Internet Files\Content.Word\NYCCG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70" y="907041"/>
            <a:ext cx="2009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592997" y="4615454"/>
            <a:ext cx="7992888" cy="1227497"/>
            <a:chOff x="838200" y="1157526"/>
            <a:chExt cx="4988777" cy="6289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67291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6" b="21785"/>
            <a:stretch/>
          </p:blipFill>
          <p:spPr bwMode="auto">
            <a:xfrm>
              <a:off x="1707730" y="1157780"/>
              <a:ext cx="752475" cy="628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C:\Users\georgina.sayers\AppData\Local\Microsoft\Windows\Temporary Internet Files\Content.Outlook\CHAR4AA8\Kirkham Abbey; Ryedale; Summer; Yorkshire; river derwent;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03"/>
            <a:stretch/>
          </p:blipFill>
          <p:spPr bwMode="auto">
            <a:xfrm>
              <a:off x="5074502" y="1157526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georgina.sayers\AppData\Local\Microsoft\Windows\Temporary Internet Files\Content.Outlook\CHAR4AA8\SBC 31-8-18-19 (4)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5" r="-1"/>
            <a:stretch/>
          </p:blipFill>
          <p:spPr bwMode="auto">
            <a:xfrm>
              <a:off x="4248150" y="1167035"/>
              <a:ext cx="77152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C:\Users\georgina.sayers\AppData\Local\Microsoft\Windows\Temporary Internet Files\Content.Outlook\CHAR4AA8\new letterhead harrogate (2)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6" y="1167306"/>
              <a:ext cx="762000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 descr="C:\Users\georgina.sayers\AppData\Local\Microsoft\Windows\Temporary Internet Files\Content.Outlook\CHAR4AA8\new letterhead knaresborough (2)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6" y="1172068"/>
              <a:ext cx="762000" cy="60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8719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5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4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718" y="2414209"/>
            <a:ext cx="7772400" cy="56938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518" y="3184451"/>
            <a:ext cx="6400800" cy="13246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010" y="1844824"/>
            <a:ext cx="9139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North Yorkshire CCG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0308" y="1844824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11" y="3068960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C:\Users\becky.blackburn\AppData\Local\Microsoft\Windows\Temporary Internet Files\Content.Word\NYCCG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68" y="907041"/>
            <a:ext cx="2009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592997" y="4615450"/>
            <a:ext cx="7992888" cy="1227497"/>
            <a:chOff x="838200" y="1157526"/>
            <a:chExt cx="4988777" cy="6289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67291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6" b="21785"/>
            <a:stretch/>
          </p:blipFill>
          <p:spPr bwMode="auto">
            <a:xfrm>
              <a:off x="1707730" y="1157780"/>
              <a:ext cx="752475" cy="628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C:\Users\georgina.sayers\AppData\Local\Microsoft\Windows\Temporary Internet Files\Content.Outlook\CHAR4AA8\Kirkham Abbey; Ryedale; Summer; Yorkshire; river derwent;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03"/>
            <a:stretch/>
          </p:blipFill>
          <p:spPr bwMode="auto">
            <a:xfrm>
              <a:off x="5074502" y="1157526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georgina.sayers\AppData\Local\Microsoft\Windows\Temporary Internet Files\Content.Outlook\CHAR4AA8\SBC 31-8-18-19 (4)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5" r="-1"/>
            <a:stretch/>
          </p:blipFill>
          <p:spPr bwMode="auto">
            <a:xfrm>
              <a:off x="4248150" y="1167035"/>
              <a:ext cx="77152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C:\Users\georgina.sayers\AppData\Local\Microsoft\Windows\Temporary Internet Files\Content.Outlook\CHAR4AA8\new letterhead harrogate (2)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6" y="1167306"/>
              <a:ext cx="762000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 descr="C:\Users\georgina.sayers\AppData\Local\Microsoft\Windows\Temporary Internet Files\Content.Outlook\CHAR4AA8\new letterhead knaresborough (2)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6" y="1172068"/>
              <a:ext cx="762000" cy="60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50825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7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4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7564"/>
            <a:ext cx="4038600" cy="515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7564"/>
            <a:ext cx="4038600" cy="515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5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779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8679"/>
            <a:ext cx="4040188" cy="4467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0779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8679"/>
            <a:ext cx="4041775" cy="4467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1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8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03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033"/>
            <a:ext cx="5111750" cy="5201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4614"/>
            <a:ext cx="3008313" cy="40315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3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5211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58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856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783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24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78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32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5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0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7564"/>
            <a:ext cx="4038600" cy="515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7564"/>
            <a:ext cx="4038600" cy="515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3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779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8679"/>
            <a:ext cx="4040188" cy="4467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779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58679"/>
            <a:ext cx="4041775" cy="44674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5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7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6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2503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033"/>
            <a:ext cx="5111750" cy="5201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94618"/>
            <a:ext cx="3008313" cy="403154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856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783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24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3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0727"/>
            <a:ext cx="8229600" cy="510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8868" y="6669360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1" y="6727692"/>
            <a:ext cx="9148011" cy="130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48011" cy="6485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453"/>
            <a:ext cx="8229600" cy="66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46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0726"/>
            <a:ext cx="8229600" cy="510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BB4-16D0-4B6E-9E95-30E872B02DD2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EA41-DA49-4E9E-ABD7-CC59EB59E17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8868" y="6669360"/>
            <a:ext cx="916687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1" y="6727692"/>
            <a:ext cx="9148011" cy="130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8011" cy="6485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453"/>
            <a:ext cx="8229600" cy="66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2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ihsoc.org/bp-monitors/for-home-use/" TargetMode="External"/><Relationship Id="rId3" Type="http://schemas.openxmlformats.org/officeDocument/2006/relationships/hyperlink" Target="http://www.bloodpressureuk.org/media/bpuk/docs/CheckingBPathomeA4_web.pdf" TargetMode="External"/><Relationship Id="rId7" Type="http://schemas.openxmlformats.org/officeDocument/2006/relationships/hyperlink" Target="https://uclpartners.com/proactive-care/search-and-risk-stratification-too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upport.accurx.com/en/articles/4890137-florey-blood-pressure-florey-questionnaire-screenshots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www.northyorkshireccg.nhs.uk/wp-content/uploads/2021/05/BP@home-diary-v4.docx" TargetMode="External"/><Relationship Id="rId10" Type="http://schemas.openxmlformats.org/officeDocument/2006/relationships/hyperlink" Target="http://www.fibricheck.com/" TargetMode="External"/><Relationship Id="rId4" Type="http://schemas.openxmlformats.org/officeDocument/2006/relationships/hyperlink" Target="https://www.bhf.org.uk/informationsupport/support/manage-your-blood-pressure-at-home" TargetMode="External"/><Relationship Id="rId9" Type="http://schemas.openxmlformats.org/officeDocument/2006/relationships/hyperlink" Target="https://giftshop.bhf.org.uk/blood-pressure-monito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clpartners.com/proactive-care/search-and-risk-stratification-tool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clpartners.com/proactive-care/search-and-risk-stratification-too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ftshop.bhf.org.uk/blood-pressure-monitors" TargetMode="External"/><Relationship Id="rId3" Type="http://schemas.openxmlformats.org/officeDocument/2006/relationships/hyperlink" Target="http://www.bloodpressureuk.org/media/bpuk/docs/CheckingBPathomeA4_web.pdf" TargetMode="External"/><Relationship Id="rId7" Type="http://schemas.openxmlformats.org/officeDocument/2006/relationships/hyperlink" Target="https://bihsoc.org/bp-monitors/for-home-u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upport.accurx.com/en/articles/4890137-florey-blood-pressure-florey-questionnaire-screenshots" TargetMode="External"/><Relationship Id="rId5" Type="http://schemas.openxmlformats.org/officeDocument/2006/relationships/hyperlink" Target="https://www.northyorkshireccg.nhs.uk/wp-content/uploads/2021/05/BP@home-diary-v4.docx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bhf.org.uk/informationsupport/support/manage-your-blood-pressure-at-home" TargetMode="External"/><Relationship Id="rId9" Type="http://schemas.openxmlformats.org/officeDocument/2006/relationships/hyperlink" Target="http://www.fibricheck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ftshop.bhf.org.uk/blood-pressure-monitors" TargetMode="External"/><Relationship Id="rId3" Type="http://schemas.openxmlformats.org/officeDocument/2006/relationships/hyperlink" Target="http://www.bloodpressureuk.org/media/bpuk/docs/CheckingBPathomeA4_web.pdf" TargetMode="External"/><Relationship Id="rId7" Type="http://schemas.openxmlformats.org/officeDocument/2006/relationships/hyperlink" Target="https://bihsoc.org/bp-monitors/for-home-us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upport.accurx.com/en/articles/4890137-florey-blood-pressure-florey-questionnaire-screenshots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northyorkshireccg.nhs.uk/wp-content/uploads/2021/05/BP@home-diary-v4.docx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bhf.org.uk/informationsupport/support/manage-your-blood-pressure-at-home" TargetMode="External"/><Relationship Id="rId9" Type="http://schemas.openxmlformats.org/officeDocument/2006/relationships/hyperlink" Target="http://www.fibricheck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iftshop.bhf.org.uk/blood-pressure-monitors" TargetMode="External"/><Relationship Id="rId3" Type="http://schemas.openxmlformats.org/officeDocument/2006/relationships/hyperlink" Target="http://www.bloodpressureuk.org/media/bpuk/docs/CheckingBPathomeA4_web.pdf" TargetMode="External"/><Relationship Id="rId7" Type="http://schemas.openxmlformats.org/officeDocument/2006/relationships/hyperlink" Target="https://bihsoc.org/bp-monitors/for-home-use/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upport.accurx.com/en/articles/4890137-florey-blood-pressure-florey-questionnaire-screenshots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northyorkshireccg.nhs.uk/wp-content/uploads/2021/05/BP@home-diary-v4.docx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bhf.org.uk/informationsupport/support/manage-your-blood-pressure-at-home" TargetMode="External"/><Relationship Id="rId9" Type="http://schemas.openxmlformats.org/officeDocument/2006/relationships/hyperlink" Target="http://www.fibricheck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ftshop.bhf.org.uk/blood-pressure-monitors" TargetMode="External"/><Relationship Id="rId3" Type="http://schemas.openxmlformats.org/officeDocument/2006/relationships/hyperlink" Target="http://www.bloodpressureuk.org/media/bpuk/docs/CheckingBPathomeA4_web.pdf" TargetMode="External"/><Relationship Id="rId7" Type="http://schemas.openxmlformats.org/officeDocument/2006/relationships/hyperlink" Target="https://bihsoc.org/bp-monitors/for-home-us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upport.accurx.com/en/articles/4890137-florey-blood-pressure-florey-questionnaire-screenshots" TargetMode="External"/><Relationship Id="rId5" Type="http://schemas.openxmlformats.org/officeDocument/2006/relationships/hyperlink" Target="https://www.northyorkshireccg.nhs.uk/wp-content/uploads/2021/05/BP@home-diary-v4.docx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bhf.org.uk/informationsupport/support/manage-your-blood-pressure-at-home" TargetMode="External"/><Relationship Id="rId9" Type="http://schemas.openxmlformats.org/officeDocument/2006/relationships/hyperlink" Target="http://www.fibricheck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hyperlink" Target="https://support.accurx.com/en/articles/4747405-florey-snomed-codes-and-questions-for-the-blood-pressure-questionnaire-7d-home-monito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northyorkshireccg.nhs.uk/wp-content/uploads/2021/05/Healthy_Hearts_Hypertension_guidance_updated.01.pdf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uclpartners.com/proactive-care/cvd-resources/" TargetMode="External"/><Relationship Id="rId3" Type="http://schemas.openxmlformats.org/officeDocument/2006/relationships/hyperlink" Target="mailto:brucewilloughby@nhs.net" TargetMode="External"/><Relationship Id="rId7" Type="http://schemas.openxmlformats.org/officeDocument/2006/relationships/hyperlink" Target="https://tinyurl.com/mzf9tty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inyurl.com/35fz7929" TargetMode="External"/><Relationship Id="rId5" Type="http://schemas.openxmlformats.org/officeDocument/2006/relationships/hyperlink" Target="https://www.northyorkshireccg.nhs.uk/wp-content/uploads/2021/05/Healthy_Hearts_Hypertension_guidance_updated.01.pdf" TargetMode="External"/><Relationship Id="rId4" Type="http://schemas.openxmlformats.org/officeDocument/2006/relationships/hyperlink" Target="https://www.northyorkshireccg.nhs.uk/clinical-portal/cardiovascular-disease/bphom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cet/article/PIIS0140-6736(18)30309-X/fullte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hajournals.org/doi/abs/10.1161/HYPERTENSIONAHA.120.15492?download=true&amp;" TargetMode="External"/><Relationship Id="rId5" Type="http://schemas.openxmlformats.org/officeDocument/2006/relationships/hyperlink" Target="https://www.bmj.com/content/372/bmj.m4858" TargetMode="External"/><Relationship Id="rId4" Type="http://schemas.openxmlformats.org/officeDocument/2006/relationships/hyperlink" Target="https://journals.plos.org/plosmedicine/article?id=10.1371/journal.pmed.10031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yorkshireccg.nhs.uk/clinical-portal/cardiovascular-disease/bphom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BP@home - Wed 9 June 2021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57201" y="914401"/>
            <a:ext cx="6235700" cy="45085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b="1" dirty="0"/>
              <a:t>The presentation will start shortly…..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500" b="1" dirty="0"/>
              <a:t>Meeting etiquette</a:t>
            </a:r>
          </a:p>
          <a:p>
            <a:r>
              <a:rPr lang="en-GB" sz="3500" dirty="0"/>
              <a:t>Please put yourself on mute</a:t>
            </a:r>
          </a:p>
          <a:p>
            <a:r>
              <a:rPr lang="en-GB" sz="3500" dirty="0"/>
              <a:t>Allow the presenters to go through their talk</a:t>
            </a:r>
          </a:p>
          <a:p>
            <a:r>
              <a:rPr lang="en-GB" sz="3500" dirty="0"/>
              <a:t>Do make use of the Meeting Chat to make comments and ask questions – these will be picked up either at the end of the webinar or in the ‘FAQ’ document</a:t>
            </a:r>
          </a:p>
          <a:p>
            <a:pPr marL="0" indent="0">
              <a:buNone/>
            </a:pPr>
            <a:r>
              <a:rPr lang="en-GB" sz="3500" b="1" dirty="0"/>
              <a:t>Follow up</a:t>
            </a:r>
          </a:p>
          <a:p>
            <a:r>
              <a:rPr lang="en-GB" sz="3500" dirty="0"/>
              <a:t>We will be recording the event – and sharing the presentation afterwards</a:t>
            </a:r>
          </a:p>
          <a:p>
            <a:r>
              <a:rPr lang="en-GB" sz="3500" dirty="0"/>
              <a:t>Do email us for further information if you have subsequent comments (email addresses at end of presentation)</a:t>
            </a:r>
          </a:p>
          <a:p>
            <a:r>
              <a:rPr lang="en-GB" sz="3500" dirty="0"/>
              <a:t>If there are any further updates they will sent through the GP bulletin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5164483"/>
            <a:ext cx="7992888" cy="1227497"/>
            <a:chOff x="838200" y="1157526"/>
            <a:chExt cx="4988777" cy="6289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67291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6" b="21785"/>
            <a:stretch/>
          </p:blipFill>
          <p:spPr bwMode="auto">
            <a:xfrm>
              <a:off x="1707730" y="1157780"/>
              <a:ext cx="752475" cy="628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:\Users\georgina.sayers\AppData\Local\Microsoft\Windows\Temporary Internet Files\Content.Outlook\CHAR4AA8\Kirkham Abbey; Ryedale; Summer; Yorkshire; river derwent;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03"/>
            <a:stretch/>
          </p:blipFill>
          <p:spPr bwMode="auto">
            <a:xfrm>
              <a:off x="5074502" y="1157526"/>
              <a:ext cx="75247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C:\Users\georgina.sayers\AppData\Local\Microsoft\Windows\Temporary Internet Files\Content.Outlook\CHAR4AA8\SBC 31-8-18-19 (4)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5" r="-1"/>
            <a:stretch/>
          </p:blipFill>
          <p:spPr bwMode="auto">
            <a:xfrm>
              <a:off x="4248150" y="1167035"/>
              <a:ext cx="771525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C:\Users\georgina.sayers\AppData\Local\Microsoft\Windows\Temporary Internet Files\Content.Outlook\CHAR4AA8\new letterhead harrogate (2)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6" y="1167306"/>
              <a:ext cx="762000" cy="619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 descr="C:\Users\georgina.sayers\AppData\Local\Microsoft\Windows\Temporary Internet Files\Content.Outlook\CHAR4AA8\new letterhead knaresborough (2)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6" y="1172068"/>
              <a:ext cx="762000" cy="60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2" name="Picture 7" descr="C:\Users\becky.blackburn\AppData\Local\Microsoft\Windows\Temporary Internet Files\Content.Word\NYCCG 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16" y="914402"/>
            <a:ext cx="2009775" cy="76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068" y="1495931"/>
            <a:ext cx="142717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patients who have hypertension AND who are not controlled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3577" y="3769910"/>
            <a:ext cx="38374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the patient their own monitor?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3577" y="5533395"/>
            <a:ext cx="38316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training and resources to self monitor BP 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leaflet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video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patient diary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accuRx BP monitoring Florey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0373" y="1494015"/>
            <a:ext cx="255634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monitoring of BP 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days with ideally 2 measurements, twice a day – but be pragmatic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Elbow Connector 15"/>
          <p:cNvCxnSpPr>
            <a:cxnSpLocks/>
            <a:stCxn id="6" idx="2"/>
            <a:endCxn id="32" idx="0"/>
          </p:cNvCxnSpPr>
          <p:nvPr/>
        </p:nvCxnSpPr>
        <p:spPr>
          <a:xfrm>
            <a:off x="848657" y="3065591"/>
            <a:ext cx="5227" cy="750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cxnSpLocks/>
            <a:stCxn id="32" idx="2"/>
            <a:endCxn id="68" idx="0"/>
          </p:cNvCxnSpPr>
          <p:nvPr/>
        </p:nvCxnSpPr>
        <p:spPr>
          <a:xfrm rot="5400000" flipH="1" flipV="1">
            <a:off x="-88316" y="2436215"/>
            <a:ext cx="4876668" cy="2992269"/>
          </a:xfrm>
          <a:prstGeom prst="bentConnector5">
            <a:avLst>
              <a:gd name="adj1" fmla="val -4688"/>
              <a:gd name="adj2" fmla="val 29855"/>
              <a:gd name="adj3" fmla="val 1046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cxnSpLocks/>
            <a:stCxn id="78" idx="2"/>
          </p:cNvCxnSpPr>
          <p:nvPr/>
        </p:nvCxnSpPr>
        <p:spPr>
          <a:xfrm>
            <a:off x="4027195" y="5369373"/>
            <a:ext cx="0" cy="19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130373" y="4503863"/>
            <a:ext cx="25566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check-in with 4 day average until BP controlled. Code average BP each time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30373" y="5548185"/>
            <a:ext cx="25549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6-monthly check-in once BP controlled.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BP each time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130373" y="3705765"/>
            <a:ext cx="25549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Titrate anti-hypertensives as per guidance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5068" y="788669"/>
            <a:ext cx="143119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929468" y="788669"/>
            <a:ext cx="3845151" cy="369332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31750" y="793011"/>
            <a:ext cx="25549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</a:t>
            </a:r>
          </a:p>
        </p:txBody>
      </p:sp>
      <p:cxnSp>
        <p:nvCxnSpPr>
          <p:cNvPr id="128" name="Elbow Connector 127"/>
          <p:cNvCxnSpPr>
            <a:cxnSpLocks/>
            <a:stCxn id="13" idx="2"/>
            <a:endCxn id="14" idx="0"/>
          </p:cNvCxnSpPr>
          <p:nvPr/>
        </p:nvCxnSpPr>
        <p:spPr>
          <a:xfrm rot="5400000" flipH="1" flipV="1">
            <a:off x="3188779" y="2144628"/>
            <a:ext cx="4870377" cy="3569151"/>
          </a:xfrm>
          <a:prstGeom prst="bentConnector5">
            <a:avLst>
              <a:gd name="adj1" fmla="val -4694"/>
              <a:gd name="adj2" fmla="val 58933"/>
              <a:gd name="adj3" fmla="val 1046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  <a:stCxn id="175" idx="2"/>
            <a:endCxn id="94" idx="0"/>
          </p:cNvCxnSpPr>
          <p:nvPr/>
        </p:nvCxnSpPr>
        <p:spPr>
          <a:xfrm flipH="1">
            <a:off x="7407856" y="3492442"/>
            <a:ext cx="688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  <a:stCxn id="94" idx="2"/>
            <a:endCxn id="87" idx="0"/>
          </p:cNvCxnSpPr>
          <p:nvPr/>
        </p:nvCxnSpPr>
        <p:spPr>
          <a:xfrm>
            <a:off x="7407856" y="4290540"/>
            <a:ext cx="861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6907" y="3816139"/>
            <a:ext cx="143395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Prioritise patients based on BP control and covid vulnerability (eg BAME, comorbidities, obesity)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UCL searches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5" name="Elbow Connector 114"/>
          <p:cNvCxnSpPr>
            <a:cxnSpLocks/>
            <a:stCxn id="87" idx="3"/>
            <a:endCxn id="94" idx="3"/>
          </p:cNvCxnSpPr>
          <p:nvPr/>
        </p:nvCxnSpPr>
        <p:spPr>
          <a:xfrm flipH="1" flipV="1">
            <a:off x="8685339" y="3998153"/>
            <a:ext cx="1722" cy="921209"/>
          </a:xfrm>
          <a:prstGeom prst="bentConnector3">
            <a:avLst>
              <a:gd name="adj1" fmla="val -132752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87" idx="2"/>
            <a:endCxn id="93" idx="0"/>
          </p:cNvCxnSpPr>
          <p:nvPr/>
        </p:nvCxnSpPr>
        <p:spPr>
          <a:xfrm flipH="1">
            <a:off x="7407856" y="5334860"/>
            <a:ext cx="861" cy="21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23825D3-54F2-4C96-BC15-1BEB1228EC9A}"/>
              </a:ext>
            </a:extLst>
          </p:cNvPr>
          <p:cNvSpPr txBox="1"/>
          <p:nvPr/>
        </p:nvSpPr>
        <p:spPr>
          <a:xfrm>
            <a:off x="4863831" y="4538376"/>
            <a:ext cx="891377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monitor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A76A1F-14A2-46C2-8E60-91DE9B316E92}"/>
              </a:ext>
            </a:extLst>
          </p:cNvPr>
          <p:cNvSpPr txBox="1"/>
          <p:nvPr/>
        </p:nvSpPr>
        <p:spPr>
          <a:xfrm>
            <a:off x="1923577" y="1494016"/>
            <a:ext cx="38451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down the list of prioritised patients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6BA89A1-3854-4532-9FA2-04C2479F1EEA}"/>
              </a:ext>
            </a:extLst>
          </p:cNvPr>
          <p:cNvSpPr txBox="1"/>
          <p:nvPr/>
        </p:nvSpPr>
        <p:spPr>
          <a:xfrm>
            <a:off x="1914073" y="4295659"/>
            <a:ext cx="121323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monitor &lt;5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old and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approved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EBE683-6A70-42CE-AFC7-1F69AC3102FC}"/>
              </a:ext>
            </a:extLst>
          </p:cNvPr>
          <p:cNvSpPr txBox="1"/>
          <p:nvPr/>
        </p:nvSpPr>
        <p:spPr>
          <a:xfrm>
            <a:off x="3414912" y="4292155"/>
            <a:ext cx="1224565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 they buy their own £20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monitor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79" name="Elbow Connector 15">
            <a:extLst>
              <a:ext uri="{FF2B5EF4-FFF2-40B4-BE49-F238E27FC236}">
                <a16:creationId xmlns:a16="http://schemas.microsoft.com/office/drawing/2014/main" id="{CA1949F0-E46E-40C0-9D50-0DE56F620E6F}"/>
              </a:ext>
            </a:extLst>
          </p:cNvPr>
          <p:cNvCxnSpPr>
            <a:cxnSpLocks/>
            <a:stCxn id="68" idx="2"/>
            <a:endCxn id="125" idx="0"/>
          </p:cNvCxnSpPr>
          <p:nvPr/>
        </p:nvCxnSpPr>
        <p:spPr>
          <a:xfrm flipH="1">
            <a:off x="3846152" y="1832570"/>
            <a:ext cx="1" cy="17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15">
            <a:extLst>
              <a:ext uri="{FF2B5EF4-FFF2-40B4-BE49-F238E27FC236}">
                <a16:creationId xmlns:a16="http://schemas.microsoft.com/office/drawing/2014/main" id="{CFF20C1A-AD72-4BA3-97C0-BBC599058613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2520689" y="4106712"/>
            <a:ext cx="0" cy="18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5">
            <a:extLst>
              <a:ext uri="{FF2B5EF4-FFF2-40B4-BE49-F238E27FC236}">
                <a16:creationId xmlns:a16="http://schemas.microsoft.com/office/drawing/2014/main" id="{6AC33D5D-A0EE-43CB-999F-7160C8163B77}"/>
              </a:ext>
            </a:extLst>
          </p:cNvPr>
          <p:cNvCxnSpPr>
            <a:cxnSpLocks/>
          </p:cNvCxnSpPr>
          <p:nvPr/>
        </p:nvCxnSpPr>
        <p:spPr>
          <a:xfrm>
            <a:off x="4020775" y="4123460"/>
            <a:ext cx="0" cy="17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15">
            <a:extLst>
              <a:ext uri="{FF2B5EF4-FFF2-40B4-BE49-F238E27FC236}">
                <a16:creationId xmlns:a16="http://schemas.microsoft.com/office/drawing/2014/main" id="{574052F7-DEAF-447A-B58C-6815A350D3B6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3127305" y="4830764"/>
            <a:ext cx="287607" cy="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5">
            <a:extLst>
              <a:ext uri="{FF2B5EF4-FFF2-40B4-BE49-F238E27FC236}">
                <a16:creationId xmlns:a16="http://schemas.microsoft.com/office/drawing/2014/main" id="{F4F36812-013A-4633-B9B9-B6593157C9CD}"/>
              </a:ext>
            </a:extLst>
          </p:cNvPr>
          <p:cNvCxnSpPr>
            <a:cxnSpLocks/>
            <a:stCxn id="78" idx="3"/>
            <a:endCxn id="36" idx="1"/>
          </p:cNvCxnSpPr>
          <p:nvPr/>
        </p:nvCxnSpPr>
        <p:spPr>
          <a:xfrm>
            <a:off x="4639477" y="4830764"/>
            <a:ext cx="224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23">
            <a:extLst>
              <a:ext uri="{FF2B5EF4-FFF2-40B4-BE49-F238E27FC236}">
                <a16:creationId xmlns:a16="http://schemas.microsoft.com/office/drawing/2014/main" id="{B1687086-F8A7-41A0-892F-2A43FB50936A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2520689" y="5372877"/>
            <a:ext cx="0" cy="18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23">
            <a:extLst>
              <a:ext uri="{FF2B5EF4-FFF2-40B4-BE49-F238E27FC236}">
                <a16:creationId xmlns:a16="http://schemas.microsoft.com/office/drawing/2014/main" id="{312BBAE5-4708-4422-BFF7-D97698D2C58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5309520" y="5123151"/>
            <a:ext cx="0" cy="42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74FC755-8A39-4514-AB01-7CF4D3160D67}"/>
              </a:ext>
            </a:extLst>
          </p:cNvPr>
          <p:cNvSpPr txBox="1"/>
          <p:nvPr/>
        </p:nvSpPr>
        <p:spPr>
          <a:xfrm>
            <a:off x="1923577" y="2006426"/>
            <a:ext cx="38451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they have an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irreg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pulse? Or known AF?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71E90E-7EA6-4F52-A332-5EF9DC936C8B}"/>
              </a:ext>
            </a:extLst>
          </p:cNvPr>
          <p:cNvSpPr txBox="1"/>
          <p:nvPr/>
        </p:nvSpPr>
        <p:spPr>
          <a:xfrm>
            <a:off x="1923578" y="2518836"/>
            <a:ext cx="19763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?AF: assess remotely (eg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Fibricheck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mobile ECG device) or F2F pulse/ ECG</a:t>
            </a:r>
          </a:p>
        </p:txBody>
      </p:sp>
      <p:cxnSp>
        <p:nvCxnSpPr>
          <p:cNvPr id="157" name="Elbow Connector 15">
            <a:extLst>
              <a:ext uri="{FF2B5EF4-FFF2-40B4-BE49-F238E27FC236}">
                <a16:creationId xmlns:a16="http://schemas.microsoft.com/office/drawing/2014/main" id="{6F6032CA-B555-4983-80A1-36DC2BCC085D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2911488" y="2349219"/>
            <a:ext cx="258" cy="16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5">
            <a:extLst>
              <a:ext uri="{FF2B5EF4-FFF2-40B4-BE49-F238E27FC236}">
                <a16:creationId xmlns:a16="http://schemas.microsoft.com/office/drawing/2014/main" id="{FA854DA4-4EE8-464C-BC8F-0BCB83D289C9}"/>
              </a:ext>
            </a:extLst>
          </p:cNvPr>
          <p:cNvCxnSpPr>
            <a:cxnSpLocks/>
          </p:cNvCxnSpPr>
          <p:nvPr/>
        </p:nvCxnSpPr>
        <p:spPr>
          <a:xfrm>
            <a:off x="5583117" y="2338669"/>
            <a:ext cx="3918" cy="142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5">
            <a:extLst>
              <a:ext uri="{FF2B5EF4-FFF2-40B4-BE49-F238E27FC236}">
                <a16:creationId xmlns:a16="http://schemas.microsoft.com/office/drawing/2014/main" id="{CDAB9708-123C-4C6E-8D8C-4C7D9075E842}"/>
              </a:ext>
            </a:extLst>
          </p:cNvPr>
          <p:cNvCxnSpPr>
            <a:cxnSpLocks/>
            <a:stCxn id="126" idx="2"/>
          </p:cNvCxnSpPr>
          <p:nvPr/>
        </p:nvCxnSpPr>
        <p:spPr>
          <a:xfrm>
            <a:off x="2911746" y="3596054"/>
            <a:ext cx="0" cy="17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D2B7616-004A-4419-B941-E55A4ECB7E2C}"/>
              </a:ext>
            </a:extLst>
          </p:cNvPr>
          <p:cNvSpPr txBox="1"/>
          <p:nvPr/>
        </p:nvSpPr>
        <p:spPr>
          <a:xfrm>
            <a:off x="6130373" y="2784556"/>
            <a:ext cx="25563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Home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413606001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413605002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5EC8A4E7-3392-4C51-9459-8C12802F3444}"/>
              </a:ext>
            </a:extLst>
          </p:cNvPr>
          <p:cNvCxnSpPr>
            <a:cxnSpLocks/>
            <a:stCxn id="14" idx="2"/>
            <a:endCxn id="175" idx="0"/>
          </p:cNvCxnSpPr>
          <p:nvPr/>
        </p:nvCxnSpPr>
        <p:spPr>
          <a:xfrm>
            <a:off x="7408544" y="2571233"/>
            <a:ext cx="0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1E47A56-681F-4D84-B98E-383A72FDA1C8}"/>
              </a:ext>
            </a:extLst>
          </p:cNvPr>
          <p:cNvSpPr txBox="1"/>
          <p:nvPr/>
        </p:nvSpPr>
        <p:spPr>
          <a:xfrm>
            <a:off x="2649705" y="2270356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11ED324-3D8E-49BD-8B9C-C290C58A8055}"/>
              </a:ext>
            </a:extLst>
          </p:cNvPr>
          <p:cNvSpPr txBox="1"/>
          <p:nvPr/>
        </p:nvSpPr>
        <p:spPr>
          <a:xfrm>
            <a:off x="5536907" y="2278020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0C5C2FB-DE88-4B99-BFC7-4360C1B410F4}"/>
              </a:ext>
            </a:extLst>
          </p:cNvPr>
          <p:cNvSpPr txBox="1"/>
          <p:nvPr/>
        </p:nvSpPr>
        <p:spPr>
          <a:xfrm>
            <a:off x="2229496" y="4059201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25B8782-8857-4819-BB5C-79BE0246E489}"/>
              </a:ext>
            </a:extLst>
          </p:cNvPr>
          <p:cNvSpPr txBox="1"/>
          <p:nvPr/>
        </p:nvSpPr>
        <p:spPr>
          <a:xfrm>
            <a:off x="2263873" y="52925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7B1C47F-3A52-4505-BEB1-F9EFD20BE2C7}"/>
              </a:ext>
            </a:extLst>
          </p:cNvPr>
          <p:cNvSpPr txBox="1"/>
          <p:nvPr/>
        </p:nvSpPr>
        <p:spPr>
          <a:xfrm>
            <a:off x="3676191" y="5299248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2A4BD32-2FEA-47D0-A5A1-22A8564F91FE}"/>
              </a:ext>
            </a:extLst>
          </p:cNvPr>
          <p:cNvSpPr txBox="1"/>
          <p:nvPr/>
        </p:nvSpPr>
        <p:spPr>
          <a:xfrm>
            <a:off x="3127953" y="456773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22424-F25B-4AB7-BDB2-F91B1FD349C5}"/>
              </a:ext>
            </a:extLst>
          </p:cNvPr>
          <p:cNvSpPr txBox="1"/>
          <p:nvPr/>
        </p:nvSpPr>
        <p:spPr>
          <a:xfrm>
            <a:off x="4602109" y="456773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429449C-B914-4594-A90C-77220EFE3E95}"/>
              </a:ext>
            </a:extLst>
          </p:cNvPr>
          <p:cNvSpPr txBox="1"/>
          <p:nvPr/>
        </p:nvSpPr>
        <p:spPr>
          <a:xfrm>
            <a:off x="2649705" y="352909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97A7A97-2445-483D-A381-A5C5394470F6}"/>
              </a:ext>
            </a:extLst>
          </p:cNvPr>
          <p:cNvSpPr txBox="1"/>
          <p:nvPr/>
        </p:nvSpPr>
        <p:spPr>
          <a:xfrm>
            <a:off x="4141638" y="2516439"/>
            <a:ext cx="132388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monitoring not suitable if AF. Clinic BP.</a:t>
            </a:r>
          </a:p>
        </p:txBody>
      </p:sp>
      <p:cxnSp>
        <p:nvCxnSpPr>
          <p:cNvPr id="289" name="Elbow Connector 15">
            <a:extLst>
              <a:ext uri="{FF2B5EF4-FFF2-40B4-BE49-F238E27FC236}">
                <a16:creationId xmlns:a16="http://schemas.microsoft.com/office/drawing/2014/main" id="{03E83189-34F9-47C1-963C-5E58E4411040}"/>
              </a:ext>
            </a:extLst>
          </p:cNvPr>
          <p:cNvCxnSpPr>
            <a:cxnSpLocks/>
            <a:stCxn id="126" idx="3"/>
            <a:endCxn id="277" idx="1"/>
          </p:cNvCxnSpPr>
          <p:nvPr/>
        </p:nvCxnSpPr>
        <p:spPr>
          <a:xfrm flipV="1">
            <a:off x="3899913" y="3055048"/>
            <a:ext cx="241725" cy="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113F3950-2BE5-48BF-9C76-844DA774277E}"/>
              </a:ext>
            </a:extLst>
          </p:cNvPr>
          <p:cNvSpPr txBox="1"/>
          <p:nvPr/>
        </p:nvSpPr>
        <p:spPr>
          <a:xfrm>
            <a:off x="3893790" y="2786605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9CB5830-5E34-4BDF-9ABA-9F3053063848}"/>
              </a:ext>
            </a:extLst>
          </p:cNvPr>
          <p:cNvSpPr txBox="1"/>
          <p:nvPr/>
        </p:nvSpPr>
        <p:spPr>
          <a:xfrm>
            <a:off x="3644103" y="404491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" name="Elbow Connector 15">
            <a:extLst>
              <a:ext uri="{FF2B5EF4-FFF2-40B4-BE49-F238E27FC236}">
                <a16:creationId xmlns:a16="http://schemas.microsoft.com/office/drawing/2014/main" id="{F1A79F38-5B7F-4257-B662-337FABE948B8}"/>
              </a:ext>
            </a:extLst>
          </p:cNvPr>
          <p:cNvCxnSpPr>
            <a:cxnSpLocks/>
          </p:cNvCxnSpPr>
          <p:nvPr/>
        </p:nvCxnSpPr>
        <p:spPr>
          <a:xfrm>
            <a:off x="4855672" y="2352534"/>
            <a:ext cx="0" cy="18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59BC2B5E-44CE-49CC-A117-34D6D8E43B3C}"/>
              </a:ext>
            </a:extLst>
          </p:cNvPr>
          <p:cNvSpPr txBox="1"/>
          <p:nvPr/>
        </p:nvSpPr>
        <p:spPr>
          <a:xfrm>
            <a:off x="4554014" y="2288728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17518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068" y="1495931"/>
            <a:ext cx="142717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patients who have hypertension AND who are not controlled </a:t>
            </a:r>
          </a:p>
        </p:txBody>
      </p:sp>
      <p:cxnSp>
        <p:nvCxnSpPr>
          <p:cNvPr id="16" name="Elbow Connector 15"/>
          <p:cNvCxnSpPr>
            <a:cxnSpLocks/>
            <a:stCxn id="6" idx="2"/>
            <a:endCxn id="32" idx="0"/>
          </p:cNvCxnSpPr>
          <p:nvPr/>
        </p:nvCxnSpPr>
        <p:spPr>
          <a:xfrm>
            <a:off x="848657" y="3065591"/>
            <a:ext cx="5227" cy="750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35068" y="788669"/>
            <a:ext cx="143119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6907" y="3816139"/>
            <a:ext cx="143395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Prioritise patients based on BP control and covid vulnerability (eg BAME, comorbidities, obesity)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UCL searches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4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068" y="1495931"/>
            <a:ext cx="142717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patients who have hypertension AND who are not controlled </a:t>
            </a:r>
          </a:p>
        </p:txBody>
      </p:sp>
      <p:cxnSp>
        <p:nvCxnSpPr>
          <p:cNvPr id="16" name="Elbow Connector 15"/>
          <p:cNvCxnSpPr>
            <a:cxnSpLocks/>
            <a:stCxn id="6" idx="2"/>
            <a:endCxn id="32" idx="0"/>
          </p:cNvCxnSpPr>
          <p:nvPr/>
        </p:nvCxnSpPr>
        <p:spPr>
          <a:xfrm>
            <a:off x="848657" y="3065591"/>
            <a:ext cx="5227" cy="750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35068" y="788669"/>
            <a:ext cx="143119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6907" y="3816139"/>
            <a:ext cx="143395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Prioritise patients based on BP control and covid vulnerability (eg BAME, comorbidities, obesity)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UCL searches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941256-25CB-4E59-8161-EAFB99098BE7}"/>
              </a:ext>
            </a:extLst>
          </p:cNvPr>
          <p:cNvSpPr/>
          <p:nvPr/>
        </p:nvSpPr>
        <p:spPr>
          <a:xfrm>
            <a:off x="2411834" y="882304"/>
            <a:ext cx="5750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>
                <a:solidFill>
                  <a:sysClr val="windowText" lastClr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https://uclpartners.com/proactive-care/search-and-risk-stratification-tools/</a:t>
            </a:r>
            <a:r>
              <a:rPr lang="en-GB" kern="0" dirty="0">
                <a:solidFill>
                  <a:sysClr val="windowText" lastClr="000000"/>
                </a:solidFill>
              </a:rPr>
              <a:t> 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5AD704-025A-41CA-AF0C-66A82EB65670}"/>
              </a:ext>
            </a:extLst>
          </p:cNvPr>
          <p:cNvGraphicFramePr>
            <a:graphicFrameLocks noGrp="1"/>
          </p:cNvGraphicFramePr>
          <p:nvPr/>
        </p:nvGraphicFramePr>
        <p:xfrm>
          <a:off x="2336333" y="1971413"/>
          <a:ext cx="5965820" cy="238556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26984">
                  <a:extLst>
                    <a:ext uri="{9D8B030D-6E8A-4147-A177-3AD203B41FA5}">
                      <a16:colId xmlns:a16="http://schemas.microsoft.com/office/drawing/2014/main" val="4170469008"/>
                    </a:ext>
                  </a:extLst>
                </a:gridCol>
                <a:gridCol w="314922">
                  <a:extLst>
                    <a:ext uri="{9D8B030D-6E8A-4147-A177-3AD203B41FA5}">
                      <a16:colId xmlns:a16="http://schemas.microsoft.com/office/drawing/2014/main" val="3159377692"/>
                    </a:ext>
                  </a:extLst>
                </a:gridCol>
                <a:gridCol w="4723914">
                  <a:extLst>
                    <a:ext uri="{9D8B030D-6E8A-4147-A177-3AD203B41FA5}">
                      <a16:colId xmlns:a16="http://schemas.microsoft.com/office/drawing/2014/main" val="219308639"/>
                    </a:ext>
                  </a:extLst>
                </a:gridCol>
              </a:tblGrid>
              <a:tr h="26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Priority 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Clinic BP ≥ 180/120mmHg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3867263624"/>
                  </a:ext>
                </a:extLst>
              </a:tr>
              <a:tr h="26615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Priority 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Clinic BP ≥ 160/100mmHg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402312886"/>
                  </a:ext>
                </a:extLst>
              </a:tr>
              <a:tr h="266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Clinic BP ≥ 140/90mmHg if BAME with CVD, CKD, diabetes, or BMI &gt;35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223931096"/>
                  </a:ext>
                </a:extLst>
              </a:tr>
              <a:tr h="266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No BP reading in 18 months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934703955"/>
                  </a:ext>
                </a:extLst>
              </a:tr>
              <a:tr h="2661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Priority 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Clinic BP ≥ 140/90mmHg if BAME or CVD, CKD, diabetes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3870499692"/>
                  </a:ext>
                </a:extLst>
              </a:tr>
              <a:tr h="266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Clinic BP ≥ 140/90mmHg – all other patients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1910886811"/>
                  </a:ext>
                </a:extLst>
              </a:tr>
              <a:tr h="54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Priority 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Clinic BP &lt; 140/90mmHg (under 80 years) Clinic BP &lt; 150/90mmHg (80 years and over)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239504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3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11" y="3811855"/>
            <a:ext cx="38374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the patient their own monitor?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111" y="5575340"/>
            <a:ext cx="38316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training and resources to self monitor BP 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leaflet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video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patient diary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accuRx BP monitoring Florey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Elbow Connector 23"/>
          <p:cNvCxnSpPr>
            <a:cxnSpLocks/>
            <a:stCxn id="78" idx="2"/>
          </p:cNvCxnSpPr>
          <p:nvPr/>
        </p:nvCxnSpPr>
        <p:spPr>
          <a:xfrm>
            <a:off x="2248729" y="5411318"/>
            <a:ext cx="0" cy="19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51002" y="830614"/>
            <a:ext cx="3845151" cy="369332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825D3-54F2-4C96-BC15-1BEB1228EC9A}"/>
              </a:ext>
            </a:extLst>
          </p:cNvPr>
          <p:cNvSpPr txBox="1"/>
          <p:nvPr/>
        </p:nvSpPr>
        <p:spPr>
          <a:xfrm>
            <a:off x="3085365" y="4580321"/>
            <a:ext cx="891377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monitor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A76A1F-14A2-46C2-8E60-91DE9B316E92}"/>
              </a:ext>
            </a:extLst>
          </p:cNvPr>
          <p:cNvSpPr txBox="1"/>
          <p:nvPr/>
        </p:nvSpPr>
        <p:spPr>
          <a:xfrm>
            <a:off x="145111" y="1535961"/>
            <a:ext cx="38451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down the list of prioritised patients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6BA89A1-3854-4532-9FA2-04C2479F1EEA}"/>
              </a:ext>
            </a:extLst>
          </p:cNvPr>
          <p:cNvSpPr txBox="1"/>
          <p:nvPr/>
        </p:nvSpPr>
        <p:spPr>
          <a:xfrm>
            <a:off x="135607" y="4337604"/>
            <a:ext cx="121323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monitor &lt;5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old and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approved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EBE683-6A70-42CE-AFC7-1F69AC3102FC}"/>
              </a:ext>
            </a:extLst>
          </p:cNvPr>
          <p:cNvSpPr txBox="1"/>
          <p:nvPr/>
        </p:nvSpPr>
        <p:spPr>
          <a:xfrm>
            <a:off x="1636446" y="4334100"/>
            <a:ext cx="1224565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 they buy their own £20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monitor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79" name="Elbow Connector 15">
            <a:extLst>
              <a:ext uri="{FF2B5EF4-FFF2-40B4-BE49-F238E27FC236}">
                <a16:creationId xmlns:a16="http://schemas.microsoft.com/office/drawing/2014/main" id="{CA1949F0-E46E-40C0-9D50-0DE56F620E6F}"/>
              </a:ext>
            </a:extLst>
          </p:cNvPr>
          <p:cNvCxnSpPr>
            <a:cxnSpLocks/>
            <a:stCxn id="68" idx="2"/>
            <a:endCxn id="125" idx="0"/>
          </p:cNvCxnSpPr>
          <p:nvPr/>
        </p:nvCxnSpPr>
        <p:spPr>
          <a:xfrm flipH="1">
            <a:off x="2067686" y="1874515"/>
            <a:ext cx="1" cy="17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15">
            <a:extLst>
              <a:ext uri="{FF2B5EF4-FFF2-40B4-BE49-F238E27FC236}">
                <a16:creationId xmlns:a16="http://schemas.microsoft.com/office/drawing/2014/main" id="{CFF20C1A-AD72-4BA3-97C0-BBC599058613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742223" y="4148657"/>
            <a:ext cx="0" cy="18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5">
            <a:extLst>
              <a:ext uri="{FF2B5EF4-FFF2-40B4-BE49-F238E27FC236}">
                <a16:creationId xmlns:a16="http://schemas.microsoft.com/office/drawing/2014/main" id="{6AC33D5D-A0EE-43CB-999F-7160C8163B77}"/>
              </a:ext>
            </a:extLst>
          </p:cNvPr>
          <p:cNvCxnSpPr>
            <a:cxnSpLocks/>
          </p:cNvCxnSpPr>
          <p:nvPr/>
        </p:nvCxnSpPr>
        <p:spPr>
          <a:xfrm>
            <a:off x="2242309" y="4165405"/>
            <a:ext cx="0" cy="17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15">
            <a:extLst>
              <a:ext uri="{FF2B5EF4-FFF2-40B4-BE49-F238E27FC236}">
                <a16:creationId xmlns:a16="http://schemas.microsoft.com/office/drawing/2014/main" id="{574052F7-DEAF-447A-B58C-6815A350D3B6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1348839" y="4872709"/>
            <a:ext cx="287607" cy="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5">
            <a:extLst>
              <a:ext uri="{FF2B5EF4-FFF2-40B4-BE49-F238E27FC236}">
                <a16:creationId xmlns:a16="http://schemas.microsoft.com/office/drawing/2014/main" id="{F4F36812-013A-4633-B9B9-B6593157C9CD}"/>
              </a:ext>
            </a:extLst>
          </p:cNvPr>
          <p:cNvCxnSpPr>
            <a:cxnSpLocks/>
            <a:stCxn id="78" idx="3"/>
            <a:endCxn id="36" idx="1"/>
          </p:cNvCxnSpPr>
          <p:nvPr/>
        </p:nvCxnSpPr>
        <p:spPr>
          <a:xfrm>
            <a:off x="2861011" y="4872709"/>
            <a:ext cx="224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23">
            <a:extLst>
              <a:ext uri="{FF2B5EF4-FFF2-40B4-BE49-F238E27FC236}">
                <a16:creationId xmlns:a16="http://schemas.microsoft.com/office/drawing/2014/main" id="{B1687086-F8A7-41A0-892F-2A43FB50936A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742223" y="5414822"/>
            <a:ext cx="0" cy="18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23">
            <a:extLst>
              <a:ext uri="{FF2B5EF4-FFF2-40B4-BE49-F238E27FC236}">
                <a16:creationId xmlns:a16="http://schemas.microsoft.com/office/drawing/2014/main" id="{312BBAE5-4708-4422-BFF7-D97698D2C58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531054" y="5165096"/>
            <a:ext cx="0" cy="42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74FC755-8A39-4514-AB01-7CF4D3160D67}"/>
              </a:ext>
            </a:extLst>
          </p:cNvPr>
          <p:cNvSpPr txBox="1"/>
          <p:nvPr/>
        </p:nvSpPr>
        <p:spPr>
          <a:xfrm>
            <a:off x="145111" y="2048371"/>
            <a:ext cx="38451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they have an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irreg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pulse? Or known AF?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71E90E-7EA6-4F52-A332-5EF9DC936C8B}"/>
              </a:ext>
            </a:extLst>
          </p:cNvPr>
          <p:cNvSpPr txBox="1"/>
          <p:nvPr/>
        </p:nvSpPr>
        <p:spPr>
          <a:xfrm>
            <a:off x="145112" y="2560781"/>
            <a:ext cx="19763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?AF: assess remotely (eg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Fibricheck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mobile ECG device) or F2F pulse/ ECG</a:t>
            </a:r>
          </a:p>
        </p:txBody>
      </p:sp>
      <p:cxnSp>
        <p:nvCxnSpPr>
          <p:cNvPr id="157" name="Elbow Connector 15">
            <a:extLst>
              <a:ext uri="{FF2B5EF4-FFF2-40B4-BE49-F238E27FC236}">
                <a16:creationId xmlns:a16="http://schemas.microsoft.com/office/drawing/2014/main" id="{6F6032CA-B555-4983-80A1-36DC2BCC085D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1133022" y="2391164"/>
            <a:ext cx="258" cy="16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5">
            <a:extLst>
              <a:ext uri="{FF2B5EF4-FFF2-40B4-BE49-F238E27FC236}">
                <a16:creationId xmlns:a16="http://schemas.microsoft.com/office/drawing/2014/main" id="{FA854DA4-4EE8-464C-BC8F-0BCB83D289C9}"/>
              </a:ext>
            </a:extLst>
          </p:cNvPr>
          <p:cNvCxnSpPr>
            <a:cxnSpLocks/>
          </p:cNvCxnSpPr>
          <p:nvPr/>
        </p:nvCxnSpPr>
        <p:spPr>
          <a:xfrm>
            <a:off x="3804651" y="2380614"/>
            <a:ext cx="3918" cy="142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5">
            <a:extLst>
              <a:ext uri="{FF2B5EF4-FFF2-40B4-BE49-F238E27FC236}">
                <a16:creationId xmlns:a16="http://schemas.microsoft.com/office/drawing/2014/main" id="{CDAB9708-123C-4C6E-8D8C-4C7D9075E842}"/>
              </a:ext>
            </a:extLst>
          </p:cNvPr>
          <p:cNvCxnSpPr>
            <a:cxnSpLocks/>
            <a:stCxn id="126" idx="2"/>
          </p:cNvCxnSpPr>
          <p:nvPr/>
        </p:nvCxnSpPr>
        <p:spPr>
          <a:xfrm>
            <a:off x="1133280" y="3637999"/>
            <a:ext cx="0" cy="17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1E47A56-681F-4D84-B98E-383A72FDA1C8}"/>
              </a:ext>
            </a:extLst>
          </p:cNvPr>
          <p:cNvSpPr txBox="1"/>
          <p:nvPr/>
        </p:nvSpPr>
        <p:spPr>
          <a:xfrm>
            <a:off x="871239" y="2312301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11ED324-3D8E-49BD-8B9C-C290C58A8055}"/>
              </a:ext>
            </a:extLst>
          </p:cNvPr>
          <p:cNvSpPr txBox="1"/>
          <p:nvPr/>
        </p:nvSpPr>
        <p:spPr>
          <a:xfrm>
            <a:off x="3758441" y="2319965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0C5C2FB-DE88-4B99-BFC7-4360C1B410F4}"/>
              </a:ext>
            </a:extLst>
          </p:cNvPr>
          <p:cNvSpPr txBox="1"/>
          <p:nvPr/>
        </p:nvSpPr>
        <p:spPr>
          <a:xfrm>
            <a:off x="451030" y="4101146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25B8782-8857-4819-BB5C-79BE0246E489}"/>
              </a:ext>
            </a:extLst>
          </p:cNvPr>
          <p:cNvSpPr txBox="1"/>
          <p:nvPr/>
        </p:nvSpPr>
        <p:spPr>
          <a:xfrm>
            <a:off x="485407" y="533452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7B1C47F-3A52-4505-BEB1-F9EFD20BE2C7}"/>
              </a:ext>
            </a:extLst>
          </p:cNvPr>
          <p:cNvSpPr txBox="1"/>
          <p:nvPr/>
        </p:nvSpPr>
        <p:spPr>
          <a:xfrm>
            <a:off x="1897725" y="534119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2A4BD32-2FEA-47D0-A5A1-22A8564F91FE}"/>
              </a:ext>
            </a:extLst>
          </p:cNvPr>
          <p:cNvSpPr txBox="1"/>
          <p:nvPr/>
        </p:nvSpPr>
        <p:spPr>
          <a:xfrm>
            <a:off x="1349487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22424-F25B-4AB7-BDB2-F91B1FD349C5}"/>
              </a:ext>
            </a:extLst>
          </p:cNvPr>
          <p:cNvSpPr txBox="1"/>
          <p:nvPr/>
        </p:nvSpPr>
        <p:spPr>
          <a:xfrm>
            <a:off x="2823643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429449C-B914-4594-A90C-77220EFE3E95}"/>
              </a:ext>
            </a:extLst>
          </p:cNvPr>
          <p:cNvSpPr txBox="1"/>
          <p:nvPr/>
        </p:nvSpPr>
        <p:spPr>
          <a:xfrm>
            <a:off x="871239" y="3571038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97A7A97-2445-483D-A381-A5C5394470F6}"/>
              </a:ext>
            </a:extLst>
          </p:cNvPr>
          <p:cNvSpPr txBox="1"/>
          <p:nvPr/>
        </p:nvSpPr>
        <p:spPr>
          <a:xfrm>
            <a:off x="2363172" y="2558384"/>
            <a:ext cx="132388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monitoring not suitable if AF. Clinic BP.</a:t>
            </a:r>
          </a:p>
        </p:txBody>
      </p:sp>
      <p:cxnSp>
        <p:nvCxnSpPr>
          <p:cNvPr id="289" name="Elbow Connector 15">
            <a:extLst>
              <a:ext uri="{FF2B5EF4-FFF2-40B4-BE49-F238E27FC236}">
                <a16:creationId xmlns:a16="http://schemas.microsoft.com/office/drawing/2014/main" id="{03E83189-34F9-47C1-963C-5E58E4411040}"/>
              </a:ext>
            </a:extLst>
          </p:cNvPr>
          <p:cNvCxnSpPr>
            <a:cxnSpLocks/>
            <a:stCxn id="126" idx="3"/>
            <a:endCxn id="277" idx="1"/>
          </p:cNvCxnSpPr>
          <p:nvPr/>
        </p:nvCxnSpPr>
        <p:spPr>
          <a:xfrm flipV="1">
            <a:off x="2121447" y="3096993"/>
            <a:ext cx="241725" cy="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113F3950-2BE5-48BF-9C76-844DA774277E}"/>
              </a:ext>
            </a:extLst>
          </p:cNvPr>
          <p:cNvSpPr txBox="1"/>
          <p:nvPr/>
        </p:nvSpPr>
        <p:spPr>
          <a:xfrm>
            <a:off x="2115324" y="2828550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9CB5830-5E34-4BDF-9ABA-9F3053063848}"/>
              </a:ext>
            </a:extLst>
          </p:cNvPr>
          <p:cNvSpPr txBox="1"/>
          <p:nvPr/>
        </p:nvSpPr>
        <p:spPr>
          <a:xfrm>
            <a:off x="1865637" y="408686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" name="Elbow Connector 15">
            <a:extLst>
              <a:ext uri="{FF2B5EF4-FFF2-40B4-BE49-F238E27FC236}">
                <a16:creationId xmlns:a16="http://schemas.microsoft.com/office/drawing/2014/main" id="{F1A79F38-5B7F-4257-B662-337FABE948B8}"/>
              </a:ext>
            </a:extLst>
          </p:cNvPr>
          <p:cNvCxnSpPr>
            <a:cxnSpLocks/>
          </p:cNvCxnSpPr>
          <p:nvPr/>
        </p:nvCxnSpPr>
        <p:spPr>
          <a:xfrm>
            <a:off x="3077206" y="2394479"/>
            <a:ext cx="0" cy="18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59BC2B5E-44CE-49CC-A117-34D6D8E43B3C}"/>
              </a:ext>
            </a:extLst>
          </p:cNvPr>
          <p:cNvSpPr txBox="1"/>
          <p:nvPr/>
        </p:nvSpPr>
        <p:spPr>
          <a:xfrm>
            <a:off x="2775548" y="233067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9448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11" y="3811855"/>
            <a:ext cx="38374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the patient their own monitor?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111" y="5575340"/>
            <a:ext cx="38316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training and resources to self monitor BP 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leaflet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video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patient diary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accuRx BP monitoring Florey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Elbow Connector 23"/>
          <p:cNvCxnSpPr>
            <a:cxnSpLocks/>
            <a:stCxn id="78" idx="2"/>
          </p:cNvCxnSpPr>
          <p:nvPr/>
        </p:nvCxnSpPr>
        <p:spPr>
          <a:xfrm>
            <a:off x="2248729" y="5411318"/>
            <a:ext cx="0" cy="19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51002" y="830614"/>
            <a:ext cx="3845151" cy="369332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825D3-54F2-4C96-BC15-1BEB1228EC9A}"/>
              </a:ext>
            </a:extLst>
          </p:cNvPr>
          <p:cNvSpPr txBox="1"/>
          <p:nvPr/>
        </p:nvSpPr>
        <p:spPr>
          <a:xfrm>
            <a:off x="3085365" y="4580321"/>
            <a:ext cx="891377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monitor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A76A1F-14A2-46C2-8E60-91DE9B316E92}"/>
              </a:ext>
            </a:extLst>
          </p:cNvPr>
          <p:cNvSpPr txBox="1"/>
          <p:nvPr/>
        </p:nvSpPr>
        <p:spPr>
          <a:xfrm>
            <a:off x="145111" y="1535961"/>
            <a:ext cx="38451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down the list of prioritised patients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6BA89A1-3854-4532-9FA2-04C2479F1EEA}"/>
              </a:ext>
            </a:extLst>
          </p:cNvPr>
          <p:cNvSpPr txBox="1"/>
          <p:nvPr/>
        </p:nvSpPr>
        <p:spPr>
          <a:xfrm>
            <a:off x="135607" y="4337604"/>
            <a:ext cx="121323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monitor &lt;5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old and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approved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EBE683-6A70-42CE-AFC7-1F69AC3102FC}"/>
              </a:ext>
            </a:extLst>
          </p:cNvPr>
          <p:cNvSpPr txBox="1"/>
          <p:nvPr/>
        </p:nvSpPr>
        <p:spPr>
          <a:xfrm>
            <a:off x="1636446" y="4334100"/>
            <a:ext cx="1224565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 they buy their own £20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monitor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79" name="Elbow Connector 15">
            <a:extLst>
              <a:ext uri="{FF2B5EF4-FFF2-40B4-BE49-F238E27FC236}">
                <a16:creationId xmlns:a16="http://schemas.microsoft.com/office/drawing/2014/main" id="{CA1949F0-E46E-40C0-9D50-0DE56F620E6F}"/>
              </a:ext>
            </a:extLst>
          </p:cNvPr>
          <p:cNvCxnSpPr>
            <a:cxnSpLocks/>
            <a:stCxn id="68" idx="2"/>
            <a:endCxn id="125" idx="0"/>
          </p:cNvCxnSpPr>
          <p:nvPr/>
        </p:nvCxnSpPr>
        <p:spPr>
          <a:xfrm flipH="1">
            <a:off x="2067686" y="1874515"/>
            <a:ext cx="1" cy="17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15">
            <a:extLst>
              <a:ext uri="{FF2B5EF4-FFF2-40B4-BE49-F238E27FC236}">
                <a16:creationId xmlns:a16="http://schemas.microsoft.com/office/drawing/2014/main" id="{CFF20C1A-AD72-4BA3-97C0-BBC599058613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742223" y="4148657"/>
            <a:ext cx="0" cy="18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5">
            <a:extLst>
              <a:ext uri="{FF2B5EF4-FFF2-40B4-BE49-F238E27FC236}">
                <a16:creationId xmlns:a16="http://schemas.microsoft.com/office/drawing/2014/main" id="{6AC33D5D-A0EE-43CB-999F-7160C8163B77}"/>
              </a:ext>
            </a:extLst>
          </p:cNvPr>
          <p:cNvCxnSpPr>
            <a:cxnSpLocks/>
          </p:cNvCxnSpPr>
          <p:nvPr/>
        </p:nvCxnSpPr>
        <p:spPr>
          <a:xfrm>
            <a:off x="2242309" y="4165405"/>
            <a:ext cx="0" cy="17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15">
            <a:extLst>
              <a:ext uri="{FF2B5EF4-FFF2-40B4-BE49-F238E27FC236}">
                <a16:creationId xmlns:a16="http://schemas.microsoft.com/office/drawing/2014/main" id="{574052F7-DEAF-447A-B58C-6815A350D3B6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1348839" y="4872709"/>
            <a:ext cx="287607" cy="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5">
            <a:extLst>
              <a:ext uri="{FF2B5EF4-FFF2-40B4-BE49-F238E27FC236}">
                <a16:creationId xmlns:a16="http://schemas.microsoft.com/office/drawing/2014/main" id="{F4F36812-013A-4633-B9B9-B6593157C9CD}"/>
              </a:ext>
            </a:extLst>
          </p:cNvPr>
          <p:cNvCxnSpPr>
            <a:cxnSpLocks/>
            <a:stCxn id="78" idx="3"/>
            <a:endCxn id="36" idx="1"/>
          </p:cNvCxnSpPr>
          <p:nvPr/>
        </p:nvCxnSpPr>
        <p:spPr>
          <a:xfrm>
            <a:off x="2861011" y="4872709"/>
            <a:ext cx="224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23">
            <a:extLst>
              <a:ext uri="{FF2B5EF4-FFF2-40B4-BE49-F238E27FC236}">
                <a16:creationId xmlns:a16="http://schemas.microsoft.com/office/drawing/2014/main" id="{B1687086-F8A7-41A0-892F-2A43FB50936A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742223" y="5414822"/>
            <a:ext cx="0" cy="18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23">
            <a:extLst>
              <a:ext uri="{FF2B5EF4-FFF2-40B4-BE49-F238E27FC236}">
                <a16:creationId xmlns:a16="http://schemas.microsoft.com/office/drawing/2014/main" id="{312BBAE5-4708-4422-BFF7-D97698D2C58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531054" y="5165096"/>
            <a:ext cx="0" cy="42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74FC755-8A39-4514-AB01-7CF4D3160D67}"/>
              </a:ext>
            </a:extLst>
          </p:cNvPr>
          <p:cNvSpPr txBox="1"/>
          <p:nvPr/>
        </p:nvSpPr>
        <p:spPr>
          <a:xfrm>
            <a:off x="145111" y="2048371"/>
            <a:ext cx="38451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they have an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irreg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pulse? Or known AF?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71E90E-7EA6-4F52-A332-5EF9DC936C8B}"/>
              </a:ext>
            </a:extLst>
          </p:cNvPr>
          <p:cNvSpPr txBox="1"/>
          <p:nvPr/>
        </p:nvSpPr>
        <p:spPr>
          <a:xfrm>
            <a:off x="145112" y="2560781"/>
            <a:ext cx="19763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?AF: assess remotely (eg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Fibricheck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mobile ECG device) or F2F pulse/ ECG</a:t>
            </a:r>
          </a:p>
        </p:txBody>
      </p:sp>
      <p:cxnSp>
        <p:nvCxnSpPr>
          <p:cNvPr id="157" name="Elbow Connector 15">
            <a:extLst>
              <a:ext uri="{FF2B5EF4-FFF2-40B4-BE49-F238E27FC236}">
                <a16:creationId xmlns:a16="http://schemas.microsoft.com/office/drawing/2014/main" id="{6F6032CA-B555-4983-80A1-36DC2BCC085D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1133022" y="2391164"/>
            <a:ext cx="258" cy="16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5">
            <a:extLst>
              <a:ext uri="{FF2B5EF4-FFF2-40B4-BE49-F238E27FC236}">
                <a16:creationId xmlns:a16="http://schemas.microsoft.com/office/drawing/2014/main" id="{FA854DA4-4EE8-464C-BC8F-0BCB83D289C9}"/>
              </a:ext>
            </a:extLst>
          </p:cNvPr>
          <p:cNvCxnSpPr>
            <a:cxnSpLocks/>
          </p:cNvCxnSpPr>
          <p:nvPr/>
        </p:nvCxnSpPr>
        <p:spPr>
          <a:xfrm>
            <a:off x="3804651" y="2380614"/>
            <a:ext cx="3918" cy="142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5">
            <a:extLst>
              <a:ext uri="{FF2B5EF4-FFF2-40B4-BE49-F238E27FC236}">
                <a16:creationId xmlns:a16="http://schemas.microsoft.com/office/drawing/2014/main" id="{CDAB9708-123C-4C6E-8D8C-4C7D9075E842}"/>
              </a:ext>
            </a:extLst>
          </p:cNvPr>
          <p:cNvCxnSpPr>
            <a:cxnSpLocks/>
            <a:stCxn id="126" idx="2"/>
          </p:cNvCxnSpPr>
          <p:nvPr/>
        </p:nvCxnSpPr>
        <p:spPr>
          <a:xfrm>
            <a:off x="1133280" y="3637999"/>
            <a:ext cx="0" cy="17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1E47A56-681F-4D84-B98E-383A72FDA1C8}"/>
              </a:ext>
            </a:extLst>
          </p:cNvPr>
          <p:cNvSpPr txBox="1"/>
          <p:nvPr/>
        </p:nvSpPr>
        <p:spPr>
          <a:xfrm>
            <a:off x="871239" y="2312301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11ED324-3D8E-49BD-8B9C-C290C58A8055}"/>
              </a:ext>
            </a:extLst>
          </p:cNvPr>
          <p:cNvSpPr txBox="1"/>
          <p:nvPr/>
        </p:nvSpPr>
        <p:spPr>
          <a:xfrm>
            <a:off x="3758441" y="2319965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0C5C2FB-DE88-4B99-BFC7-4360C1B410F4}"/>
              </a:ext>
            </a:extLst>
          </p:cNvPr>
          <p:cNvSpPr txBox="1"/>
          <p:nvPr/>
        </p:nvSpPr>
        <p:spPr>
          <a:xfrm>
            <a:off x="451030" y="4101146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25B8782-8857-4819-BB5C-79BE0246E489}"/>
              </a:ext>
            </a:extLst>
          </p:cNvPr>
          <p:cNvSpPr txBox="1"/>
          <p:nvPr/>
        </p:nvSpPr>
        <p:spPr>
          <a:xfrm>
            <a:off x="485407" y="533452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7B1C47F-3A52-4505-BEB1-F9EFD20BE2C7}"/>
              </a:ext>
            </a:extLst>
          </p:cNvPr>
          <p:cNvSpPr txBox="1"/>
          <p:nvPr/>
        </p:nvSpPr>
        <p:spPr>
          <a:xfrm>
            <a:off x="1897725" y="534119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2A4BD32-2FEA-47D0-A5A1-22A8564F91FE}"/>
              </a:ext>
            </a:extLst>
          </p:cNvPr>
          <p:cNvSpPr txBox="1"/>
          <p:nvPr/>
        </p:nvSpPr>
        <p:spPr>
          <a:xfrm>
            <a:off x="1349487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22424-F25B-4AB7-BDB2-F91B1FD349C5}"/>
              </a:ext>
            </a:extLst>
          </p:cNvPr>
          <p:cNvSpPr txBox="1"/>
          <p:nvPr/>
        </p:nvSpPr>
        <p:spPr>
          <a:xfrm>
            <a:off x="2823643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429449C-B914-4594-A90C-77220EFE3E95}"/>
              </a:ext>
            </a:extLst>
          </p:cNvPr>
          <p:cNvSpPr txBox="1"/>
          <p:nvPr/>
        </p:nvSpPr>
        <p:spPr>
          <a:xfrm>
            <a:off x="871239" y="3571038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97A7A97-2445-483D-A381-A5C5394470F6}"/>
              </a:ext>
            </a:extLst>
          </p:cNvPr>
          <p:cNvSpPr txBox="1"/>
          <p:nvPr/>
        </p:nvSpPr>
        <p:spPr>
          <a:xfrm>
            <a:off x="2363172" y="2558384"/>
            <a:ext cx="132388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monitoring not suitable if AF. Clinic BP.</a:t>
            </a:r>
          </a:p>
        </p:txBody>
      </p:sp>
      <p:cxnSp>
        <p:nvCxnSpPr>
          <p:cNvPr id="289" name="Elbow Connector 15">
            <a:extLst>
              <a:ext uri="{FF2B5EF4-FFF2-40B4-BE49-F238E27FC236}">
                <a16:creationId xmlns:a16="http://schemas.microsoft.com/office/drawing/2014/main" id="{03E83189-34F9-47C1-963C-5E58E4411040}"/>
              </a:ext>
            </a:extLst>
          </p:cNvPr>
          <p:cNvCxnSpPr>
            <a:cxnSpLocks/>
            <a:stCxn id="126" idx="3"/>
            <a:endCxn id="277" idx="1"/>
          </p:cNvCxnSpPr>
          <p:nvPr/>
        </p:nvCxnSpPr>
        <p:spPr>
          <a:xfrm flipV="1">
            <a:off x="2121447" y="3096993"/>
            <a:ext cx="241725" cy="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113F3950-2BE5-48BF-9C76-844DA774277E}"/>
              </a:ext>
            </a:extLst>
          </p:cNvPr>
          <p:cNvSpPr txBox="1"/>
          <p:nvPr/>
        </p:nvSpPr>
        <p:spPr>
          <a:xfrm>
            <a:off x="2115324" y="2828550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9CB5830-5E34-4BDF-9ABA-9F3053063848}"/>
              </a:ext>
            </a:extLst>
          </p:cNvPr>
          <p:cNvSpPr txBox="1"/>
          <p:nvPr/>
        </p:nvSpPr>
        <p:spPr>
          <a:xfrm>
            <a:off x="1865637" y="408686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" name="Elbow Connector 15">
            <a:extLst>
              <a:ext uri="{FF2B5EF4-FFF2-40B4-BE49-F238E27FC236}">
                <a16:creationId xmlns:a16="http://schemas.microsoft.com/office/drawing/2014/main" id="{F1A79F38-5B7F-4257-B662-337FABE948B8}"/>
              </a:ext>
            </a:extLst>
          </p:cNvPr>
          <p:cNvCxnSpPr>
            <a:cxnSpLocks/>
          </p:cNvCxnSpPr>
          <p:nvPr/>
        </p:nvCxnSpPr>
        <p:spPr>
          <a:xfrm>
            <a:off x="3077206" y="2394479"/>
            <a:ext cx="0" cy="18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59BC2B5E-44CE-49CC-A117-34D6D8E43B3C}"/>
              </a:ext>
            </a:extLst>
          </p:cNvPr>
          <p:cNvSpPr txBox="1"/>
          <p:nvPr/>
        </p:nvSpPr>
        <p:spPr>
          <a:xfrm>
            <a:off x="2775548" y="233067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E6FB0B-3E0D-4DD7-8771-6AA267F78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633" y="1190695"/>
            <a:ext cx="3291383" cy="20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1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11" y="3811855"/>
            <a:ext cx="38374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the patient their own monitor?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111" y="5575340"/>
            <a:ext cx="38316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training and resources to self monitor BP 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leaflet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video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patient diary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accuRx BP monitoring Florey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Elbow Connector 23"/>
          <p:cNvCxnSpPr>
            <a:cxnSpLocks/>
            <a:stCxn id="78" idx="2"/>
          </p:cNvCxnSpPr>
          <p:nvPr/>
        </p:nvCxnSpPr>
        <p:spPr>
          <a:xfrm>
            <a:off x="2248729" y="5411318"/>
            <a:ext cx="0" cy="19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51002" y="830614"/>
            <a:ext cx="3845151" cy="369332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825D3-54F2-4C96-BC15-1BEB1228EC9A}"/>
              </a:ext>
            </a:extLst>
          </p:cNvPr>
          <p:cNvSpPr txBox="1"/>
          <p:nvPr/>
        </p:nvSpPr>
        <p:spPr>
          <a:xfrm>
            <a:off x="3085365" y="4580321"/>
            <a:ext cx="891377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monitor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A76A1F-14A2-46C2-8E60-91DE9B316E92}"/>
              </a:ext>
            </a:extLst>
          </p:cNvPr>
          <p:cNvSpPr txBox="1"/>
          <p:nvPr/>
        </p:nvSpPr>
        <p:spPr>
          <a:xfrm>
            <a:off x="145111" y="1535961"/>
            <a:ext cx="38451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down the list of prioritised patients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6BA89A1-3854-4532-9FA2-04C2479F1EEA}"/>
              </a:ext>
            </a:extLst>
          </p:cNvPr>
          <p:cNvSpPr txBox="1"/>
          <p:nvPr/>
        </p:nvSpPr>
        <p:spPr>
          <a:xfrm>
            <a:off x="135607" y="4337604"/>
            <a:ext cx="121323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monitor &lt;5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old and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approved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EBE683-6A70-42CE-AFC7-1F69AC3102FC}"/>
              </a:ext>
            </a:extLst>
          </p:cNvPr>
          <p:cNvSpPr txBox="1"/>
          <p:nvPr/>
        </p:nvSpPr>
        <p:spPr>
          <a:xfrm>
            <a:off x="1636446" y="4334100"/>
            <a:ext cx="1224565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 they buy their own £20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monitor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79" name="Elbow Connector 15">
            <a:extLst>
              <a:ext uri="{FF2B5EF4-FFF2-40B4-BE49-F238E27FC236}">
                <a16:creationId xmlns:a16="http://schemas.microsoft.com/office/drawing/2014/main" id="{CA1949F0-E46E-40C0-9D50-0DE56F620E6F}"/>
              </a:ext>
            </a:extLst>
          </p:cNvPr>
          <p:cNvCxnSpPr>
            <a:cxnSpLocks/>
            <a:stCxn id="68" idx="2"/>
            <a:endCxn id="125" idx="0"/>
          </p:cNvCxnSpPr>
          <p:nvPr/>
        </p:nvCxnSpPr>
        <p:spPr>
          <a:xfrm flipH="1">
            <a:off x="2067686" y="1874515"/>
            <a:ext cx="1" cy="17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15">
            <a:extLst>
              <a:ext uri="{FF2B5EF4-FFF2-40B4-BE49-F238E27FC236}">
                <a16:creationId xmlns:a16="http://schemas.microsoft.com/office/drawing/2014/main" id="{CFF20C1A-AD72-4BA3-97C0-BBC599058613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742223" y="4148657"/>
            <a:ext cx="0" cy="18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5">
            <a:extLst>
              <a:ext uri="{FF2B5EF4-FFF2-40B4-BE49-F238E27FC236}">
                <a16:creationId xmlns:a16="http://schemas.microsoft.com/office/drawing/2014/main" id="{6AC33D5D-A0EE-43CB-999F-7160C8163B77}"/>
              </a:ext>
            </a:extLst>
          </p:cNvPr>
          <p:cNvCxnSpPr>
            <a:cxnSpLocks/>
          </p:cNvCxnSpPr>
          <p:nvPr/>
        </p:nvCxnSpPr>
        <p:spPr>
          <a:xfrm>
            <a:off x="2242309" y="4165405"/>
            <a:ext cx="0" cy="17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15">
            <a:extLst>
              <a:ext uri="{FF2B5EF4-FFF2-40B4-BE49-F238E27FC236}">
                <a16:creationId xmlns:a16="http://schemas.microsoft.com/office/drawing/2014/main" id="{574052F7-DEAF-447A-B58C-6815A350D3B6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1348839" y="4872709"/>
            <a:ext cx="287607" cy="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5">
            <a:extLst>
              <a:ext uri="{FF2B5EF4-FFF2-40B4-BE49-F238E27FC236}">
                <a16:creationId xmlns:a16="http://schemas.microsoft.com/office/drawing/2014/main" id="{F4F36812-013A-4633-B9B9-B6593157C9CD}"/>
              </a:ext>
            </a:extLst>
          </p:cNvPr>
          <p:cNvCxnSpPr>
            <a:cxnSpLocks/>
            <a:stCxn id="78" idx="3"/>
            <a:endCxn id="36" idx="1"/>
          </p:cNvCxnSpPr>
          <p:nvPr/>
        </p:nvCxnSpPr>
        <p:spPr>
          <a:xfrm>
            <a:off x="2861011" y="4872709"/>
            <a:ext cx="224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23">
            <a:extLst>
              <a:ext uri="{FF2B5EF4-FFF2-40B4-BE49-F238E27FC236}">
                <a16:creationId xmlns:a16="http://schemas.microsoft.com/office/drawing/2014/main" id="{B1687086-F8A7-41A0-892F-2A43FB50936A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742223" y="5414822"/>
            <a:ext cx="0" cy="18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23">
            <a:extLst>
              <a:ext uri="{FF2B5EF4-FFF2-40B4-BE49-F238E27FC236}">
                <a16:creationId xmlns:a16="http://schemas.microsoft.com/office/drawing/2014/main" id="{312BBAE5-4708-4422-BFF7-D97698D2C58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531054" y="5165096"/>
            <a:ext cx="0" cy="42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74FC755-8A39-4514-AB01-7CF4D3160D67}"/>
              </a:ext>
            </a:extLst>
          </p:cNvPr>
          <p:cNvSpPr txBox="1"/>
          <p:nvPr/>
        </p:nvSpPr>
        <p:spPr>
          <a:xfrm>
            <a:off x="145111" y="2048371"/>
            <a:ext cx="38451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they have an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irreg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pulse? Or known AF?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71E90E-7EA6-4F52-A332-5EF9DC936C8B}"/>
              </a:ext>
            </a:extLst>
          </p:cNvPr>
          <p:cNvSpPr txBox="1"/>
          <p:nvPr/>
        </p:nvSpPr>
        <p:spPr>
          <a:xfrm>
            <a:off x="145112" y="2560781"/>
            <a:ext cx="19763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?AF: assess remotely (eg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Fibricheck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mobile ECG device) or F2F pulse/ ECG</a:t>
            </a:r>
          </a:p>
        </p:txBody>
      </p:sp>
      <p:cxnSp>
        <p:nvCxnSpPr>
          <p:cNvPr id="157" name="Elbow Connector 15">
            <a:extLst>
              <a:ext uri="{FF2B5EF4-FFF2-40B4-BE49-F238E27FC236}">
                <a16:creationId xmlns:a16="http://schemas.microsoft.com/office/drawing/2014/main" id="{6F6032CA-B555-4983-80A1-36DC2BCC085D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1133022" y="2391164"/>
            <a:ext cx="258" cy="16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5">
            <a:extLst>
              <a:ext uri="{FF2B5EF4-FFF2-40B4-BE49-F238E27FC236}">
                <a16:creationId xmlns:a16="http://schemas.microsoft.com/office/drawing/2014/main" id="{FA854DA4-4EE8-464C-BC8F-0BCB83D289C9}"/>
              </a:ext>
            </a:extLst>
          </p:cNvPr>
          <p:cNvCxnSpPr>
            <a:cxnSpLocks/>
          </p:cNvCxnSpPr>
          <p:nvPr/>
        </p:nvCxnSpPr>
        <p:spPr>
          <a:xfrm>
            <a:off x="3804651" y="2380614"/>
            <a:ext cx="3918" cy="142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5">
            <a:extLst>
              <a:ext uri="{FF2B5EF4-FFF2-40B4-BE49-F238E27FC236}">
                <a16:creationId xmlns:a16="http://schemas.microsoft.com/office/drawing/2014/main" id="{CDAB9708-123C-4C6E-8D8C-4C7D9075E842}"/>
              </a:ext>
            </a:extLst>
          </p:cNvPr>
          <p:cNvCxnSpPr>
            <a:cxnSpLocks/>
            <a:stCxn id="126" idx="2"/>
          </p:cNvCxnSpPr>
          <p:nvPr/>
        </p:nvCxnSpPr>
        <p:spPr>
          <a:xfrm>
            <a:off x="1133280" y="3637999"/>
            <a:ext cx="0" cy="17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1E47A56-681F-4D84-B98E-383A72FDA1C8}"/>
              </a:ext>
            </a:extLst>
          </p:cNvPr>
          <p:cNvSpPr txBox="1"/>
          <p:nvPr/>
        </p:nvSpPr>
        <p:spPr>
          <a:xfrm>
            <a:off x="871239" y="2312301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11ED324-3D8E-49BD-8B9C-C290C58A8055}"/>
              </a:ext>
            </a:extLst>
          </p:cNvPr>
          <p:cNvSpPr txBox="1"/>
          <p:nvPr/>
        </p:nvSpPr>
        <p:spPr>
          <a:xfrm>
            <a:off x="3758441" y="2319965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0C5C2FB-DE88-4B99-BFC7-4360C1B410F4}"/>
              </a:ext>
            </a:extLst>
          </p:cNvPr>
          <p:cNvSpPr txBox="1"/>
          <p:nvPr/>
        </p:nvSpPr>
        <p:spPr>
          <a:xfrm>
            <a:off x="451030" y="4101146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25B8782-8857-4819-BB5C-79BE0246E489}"/>
              </a:ext>
            </a:extLst>
          </p:cNvPr>
          <p:cNvSpPr txBox="1"/>
          <p:nvPr/>
        </p:nvSpPr>
        <p:spPr>
          <a:xfrm>
            <a:off x="485407" y="533452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7B1C47F-3A52-4505-BEB1-F9EFD20BE2C7}"/>
              </a:ext>
            </a:extLst>
          </p:cNvPr>
          <p:cNvSpPr txBox="1"/>
          <p:nvPr/>
        </p:nvSpPr>
        <p:spPr>
          <a:xfrm>
            <a:off x="1897725" y="534119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2A4BD32-2FEA-47D0-A5A1-22A8564F91FE}"/>
              </a:ext>
            </a:extLst>
          </p:cNvPr>
          <p:cNvSpPr txBox="1"/>
          <p:nvPr/>
        </p:nvSpPr>
        <p:spPr>
          <a:xfrm>
            <a:off x="1349487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22424-F25B-4AB7-BDB2-F91B1FD349C5}"/>
              </a:ext>
            </a:extLst>
          </p:cNvPr>
          <p:cNvSpPr txBox="1"/>
          <p:nvPr/>
        </p:nvSpPr>
        <p:spPr>
          <a:xfrm>
            <a:off x="2823643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429449C-B914-4594-A90C-77220EFE3E95}"/>
              </a:ext>
            </a:extLst>
          </p:cNvPr>
          <p:cNvSpPr txBox="1"/>
          <p:nvPr/>
        </p:nvSpPr>
        <p:spPr>
          <a:xfrm>
            <a:off x="871239" y="3571038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97A7A97-2445-483D-A381-A5C5394470F6}"/>
              </a:ext>
            </a:extLst>
          </p:cNvPr>
          <p:cNvSpPr txBox="1"/>
          <p:nvPr/>
        </p:nvSpPr>
        <p:spPr>
          <a:xfrm>
            <a:off x="2363172" y="2558384"/>
            <a:ext cx="132388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monitoring not suitable if AF. Clinic BP.</a:t>
            </a:r>
          </a:p>
        </p:txBody>
      </p:sp>
      <p:cxnSp>
        <p:nvCxnSpPr>
          <p:cNvPr id="289" name="Elbow Connector 15">
            <a:extLst>
              <a:ext uri="{FF2B5EF4-FFF2-40B4-BE49-F238E27FC236}">
                <a16:creationId xmlns:a16="http://schemas.microsoft.com/office/drawing/2014/main" id="{03E83189-34F9-47C1-963C-5E58E4411040}"/>
              </a:ext>
            </a:extLst>
          </p:cNvPr>
          <p:cNvCxnSpPr>
            <a:cxnSpLocks/>
            <a:stCxn id="126" idx="3"/>
            <a:endCxn id="277" idx="1"/>
          </p:cNvCxnSpPr>
          <p:nvPr/>
        </p:nvCxnSpPr>
        <p:spPr>
          <a:xfrm flipV="1">
            <a:off x="2121447" y="3096993"/>
            <a:ext cx="241725" cy="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113F3950-2BE5-48BF-9C76-844DA774277E}"/>
              </a:ext>
            </a:extLst>
          </p:cNvPr>
          <p:cNvSpPr txBox="1"/>
          <p:nvPr/>
        </p:nvSpPr>
        <p:spPr>
          <a:xfrm>
            <a:off x="2115324" y="2828550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9CB5830-5E34-4BDF-9ABA-9F3053063848}"/>
              </a:ext>
            </a:extLst>
          </p:cNvPr>
          <p:cNvSpPr txBox="1"/>
          <p:nvPr/>
        </p:nvSpPr>
        <p:spPr>
          <a:xfrm>
            <a:off x="1865637" y="408686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" name="Elbow Connector 15">
            <a:extLst>
              <a:ext uri="{FF2B5EF4-FFF2-40B4-BE49-F238E27FC236}">
                <a16:creationId xmlns:a16="http://schemas.microsoft.com/office/drawing/2014/main" id="{F1A79F38-5B7F-4257-B662-337FABE948B8}"/>
              </a:ext>
            </a:extLst>
          </p:cNvPr>
          <p:cNvCxnSpPr>
            <a:cxnSpLocks/>
          </p:cNvCxnSpPr>
          <p:nvPr/>
        </p:nvCxnSpPr>
        <p:spPr>
          <a:xfrm>
            <a:off x="3077206" y="2394479"/>
            <a:ext cx="0" cy="18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59BC2B5E-44CE-49CC-A117-34D6D8E43B3C}"/>
              </a:ext>
            </a:extLst>
          </p:cNvPr>
          <p:cNvSpPr txBox="1"/>
          <p:nvPr/>
        </p:nvSpPr>
        <p:spPr>
          <a:xfrm>
            <a:off x="2775548" y="233067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E6FB0B-3E0D-4DD7-8771-6AA267F78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633" y="1190695"/>
            <a:ext cx="3291383" cy="2053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6EF25-C400-40CF-8708-3B3E0F9AA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0965" y="3465345"/>
            <a:ext cx="3463082" cy="29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11" y="3811855"/>
            <a:ext cx="38374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the patient their own monitor?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111" y="5575340"/>
            <a:ext cx="38316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training and resources to self monitor BP 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leaflet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video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patient diary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accuRx BP monitoring Florey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Elbow Connector 23"/>
          <p:cNvCxnSpPr>
            <a:cxnSpLocks/>
            <a:stCxn id="78" idx="2"/>
          </p:cNvCxnSpPr>
          <p:nvPr/>
        </p:nvCxnSpPr>
        <p:spPr>
          <a:xfrm>
            <a:off x="2248729" y="5411318"/>
            <a:ext cx="0" cy="19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51002" y="830614"/>
            <a:ext cx="3845151" cy="369332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825D3-54F2-4C96-BC15-1BEB1228EC9A}"/>
              </a:ext>
            </a:extLst>
          </p:cNvPr>
          <p:cNvSpPr txBox="1"/>
          <p:nvPr/>
        </p:nvSpPr>
        <p:spPr>
          <a:xfrm>
            <a:off x="3085365" y="4580321"/>
            <a:ext cx="891377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monitor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A76A1F-14A2-46C2-8E60-91DE9B316E92}"/>
              </a:ext>
            </a:extLst>
          </p:cNvPr>
          <p:cNvSpPr txBox="1"/>
          <p:nvPr/>
        </p:nvSpPr>
        <p:spPr>
          <a:xfrm>
            <a:off x="145111" y="1535961"/>
            <a:ext cx="384515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down the list of prioritised patients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6BA89A1-3854-4532-9FA2-04C2479F1EEA}"/>
              </a:ext>
            </a:extLst>
          </p:cNvPr>
          <p:cNvSpPr txBox="1"/>
          <p:nvPr/>
        </p:nvSpPr>
        <p:spPr>
          <a:xfrm>
            <a:off x="135607" y="4337604"/>
            <a:ext cx="121323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monitor &lt;5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old and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approved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EBE683-6A70-42CE-AFC7-1F69AC3102FC}"/>
              </a:ext>
            </a:extLst>
          </p:cNvPr>
          <p:cNvSpPr txBox="1"/>
          <p:nvPr/>
        </p:nvSpPr>
        <p:spPr>
          <a:xfrm>
            <a:off x="1636446" y="4334100"/>
            <a:ext cx="1224565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 they buy their own £20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monitor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79" name="Elbow Connector 15">
            <a:extLst>
              <a:ext uri="{FF2B5EF4-FFF2-40B4-BE49-F238E27FC236}">
                <a16:creationId xmlns:a16="http://schemas.microsoft.com/office/drawing/2014/main" id="{CA1949F0-E46E-40C0-9D50-0DE56F620E6F}"/>
              </a:ext>
            </a:extLst>
          </p:cNvPr>
          <p:cNvCxnSpPr>
            <a:cxnSpLocks/>
            <a:stCxn id="68" idx="2"/>
            <a:endCxn id="125" idx="0"/>
          </p:cNvCxnSpPr>
          <p:nvPr/>
        </p:nvCxnSpPr>
        <p:spPr>
          <a:xfrm flipH="1">
            <a:off x="2067686" y="1874515"/>
            <a:ext cx="1" cy="17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15">
            <a:extLst>
              <a:ext uri="{FF2B5EF4-FFF2-40B4-BE49-F238E27FC236}">
                <a16:creationId xmlns:a16="http://schemas.microsoft.com/office/drawing/2014/main" id="{CFF20C1A-AD72-4BA3-97C0-BBC599058613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742223" y="4148657"/>
            <a:ext cx="0" cy="18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5">
            <a:extLst>
              <a:ext uri="{FF2B5EF4-FFF2-40B4-BE49-F238E27FC236}">
                <a16:creationId xmlns:a16="http://schemas.microsoft.com/office/drawing/2014/main" id="{6AC33D5D-A0EE-43CB-999F-7160C8163B77}"/>
              </a:ext>
            </a:extLst>
          </p:cNvPr>
          <p:cNvCxnSpPr>
            <a:cxnSpLocks/>
          </p:cNvCxnSpPr>
          <p:nvPr/>
        </p:nvCxnSpPr>
        <p:spPr>
          <a:xfrm>
            <a:off x="2242309" y="4165405"/>
            <a:ext cx="0" cy="17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15">
            <a:extLst>
              <a:ext uri="{FF2B5EF4-FFF2-40B4-BE49-F238E27FC236}">
                <a16:creationId xmlns:a16="http://schemas.microsoft.com/office/drawing/2014/main" id="{574052F7-DEAF-447A-B58C-6815A350D3B6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1348839" y="4872709"/>
            <a:ext cx="287607" cy="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5">
            <a:extLst>
              <a:ext uri="{FF2B5EF4-FFF2-40B4-BE49-F238E27FC236}">
                <a16:creationId xmlns:a16="http://schemas.microsoft.com/office/drawing/2014/main" id="{F4F36812-013A-4633-B9B9-B6593157C9CD}"/>
              </a:ext>
            </a:extLst>
          </p:cNvPr>
          <p:cNvCxnSpPr>
            <a:cxnSpLocks/>
            <a:stCxn id="78" idx="3"/>
            <a:endCxn id="36" idx="1"/>
          </p:cNvCxnSpPr>
          <p:nvPr/>
        </p:nvCxnSpPr>
        <p:spPr>
          <a:xfrm>
            <a:off x="2861011" y="4872709"/>
            <a:ext cx="224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23">
            <a:extLst>
              <a:ext uri="{FF2B5EF4-FFF2-40B4-BE49-F238E27FC236}">
                <a16:creationId xmlns:a16="http://schemas.microsoft.com/office/drawing/2014/main" id="{B1687086-F8A7-41A0-892F-2A43FB50936A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742223" y="5414822"/>
            <a:ext cx="0" cy="18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23">
            <a:extLst>
              <a:ext uri="{FF2B5EF4-FFF2-40B4-BE49-F238E27FC236}">
                <a16:creationId xmlns:a16="http://schemas.microsoft.com/office/drawing/2014/main" id="{312BBAE5-4708-4422-BFF7-D97698D2C58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531054" y="5165096"/>
            <a:ext cx="0" cy="42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74FC755-8A39-4514-AB01-7CF4D3160D67}"/>
              </a:ext>
            </a:extLst>
          </p:cNvPr>
          <p:cNvSpPr txBox="1"/>
          <p:nvPr/>
        </p:nvSpPr>
        <p:spPr>
          <a:xfrm>
            <a:off x="145111" y="2048371"/>
            <a:ext cx="384515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they have an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irreg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pulse? Or known AF?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71E90E-7EA6-4F52-A332-5EF9DC936C8B}"/>
              </a:ext>
            </a:extLst>
          </p:cNvPr>
          <p:cNvSpPr txBox="1"/>
          <p:nvPr/>
        </p:nvSpPr>
        <p:spPr>
          <a:xfrm>
            <a:off x="145112" y="2560781"/>
            <a:ext cx="19763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?AF: assess remotely (eg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Fibricheck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mobile ECG device) or F2F pulse/ ECG</a:t>
            </a:r>
          </a:p>
        </p:txBody>
      </p:sp>
      <p:cxnSp>
        <p:nvCxnSpPr>
          <p:cNvPr id="157" name="Elbow Connector 15">
            <a:extLst>
              <a:ext uri="{FF2B5EF4-FFF2-40B4-BE49-F238E27FC236}">
                <a16:creationId xmlns:a16="http://schemas.microsoft.com/office/drawing/2014/main" id="{6F6032CA-B555-4983-80A1-36DC2BCC085D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1133022" y="2391164"/>
            <a:ext cx="258" cy="16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5">
            <a:extLst>
              <a:ext uri="{FF2B5EF4-FFF2-40B4-BE49-F238E27FC236}">
                <a16:creationId xmlns:a16="http://schemas.microsoft.com/office/drawing/2014/main" id="{FA854DA4-4EE8-464C-BC8F-0BCB83D289C9}"/>
              </a:ext>
            </a:extLst>
          </p:cNvPr>
          <p:cNvCxnSpPr>
            <a:cxnSpLocks/>
          </p:cNvCxnSpPr>
          <p:nvPr/>
        </p:nvCxnSpPr>
        <p:spPr>
          <a:xfrm>
            <a:off x="3804651" y="2380614"/>
            <a:ext cx="3918" cy="142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5">
            <a:extLst>
              <a:ext uri="{FF2B5EF4-FFF2-40B4-BE49-F238E27FC236}">
                <a16:creationId xmlns:a16="http://schemas.microsoft.com/office/drawing/2014/main" id="{CDAB9708-123C-4C6E-8D8C-4C7D9075E842}"/>
              </a:ext>
            </a:extLst>
          </p:cNvPr>
          <p:cNvCxnSpPr>
            <a:cxnSpLocks/>
            <a:stCxn id="126" idx="2"/>
          </p:cNvCxnSpPr>
          <p:nvPr/>
        </p:nvCxnSpPr>
        <p:spPr>
          <a:xfrm>
            <a:off x="1133280" y="3637999"/>
            <a:ext cx="0" cy="17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1E47A56-681F-4D84-B98E-383A72FDA1C8}"/>
              </a:ext>
            </a:extLst>
          </p:cNvPr>
          <p:cNvSpPr txBox="1"/>
          <p:nvPr/>
        </p:nvSpPr>
        <p:spPr>
          <a:xfrm>
            <a:off x="871239" y="2312301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11ED324-3D8E-49BD-8B9C-C290C58A8055}"/>
              </a:ext>
            </a:extLst>
          </p:cNvPr>
          <p:cNvSpPr txBox="1"/>
          <p:nvPr/>
        </p:nvSpPr>
        <p:spPr>
          <a:xfrm>
            <a:off x="3758441" y="2319965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0C5C2FB-DE88-4B99-BFC7-4360C1B410F4}"/>
              </a:ext>
            </a:extLst>
          </p:cNvPr>
          <p:cNvSpPr txBox="1"/>
          <p:nvPr/>
        </p:nvSpPr>
        <p:spPr>
          <a:xfrm>
            <a:off x="451030" y="4101146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25B8782-8857-4819-BB5C-79BE0246E489}"/>
              </a:ext>
            </a:extLst>
          </p:cNvPr>
          <p:cNvSpPr txBox="1"/>
          <p:nvPr/>
        </p:nvSpPr>
        <p:spPr>
          <a:xfrm>
            <a:off x="485407" y="533452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7B1C47F-3A52-4505-BEB1-F9EFD20BE2C7}"/>
              </a:ext>
            </a:extLst>
          </p:cNvPr>
          <p:cNvSpPr txBox="1"/>
          <p:nvPr/>
        </p:nvSpPr>
        <p:spPr>
          <a:xfrm>
            <a:off x="1897725" y="534119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62A4BD32-2FEA-47D0-A5A1-22A8564F91FE}"/>
              </a:ext>
            </a:extLst>
          </p:cNvPr>
          <p:cNvSpPr txBox="1"/>
          <p:nvPr/>
        </p:nvSpPr>
        <p:spPr>
          <a:xfrm>
            <a:off x="1349487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22424-F25B-4AB7-BDB2-F91B1FD349C5}"/>
              </a:ext>
            </a:extLst>
          </p:cNvPr>
          <p:cNvSpPr txBox="1"/>
          <p:nvPr/>
        </p:nvSpPr>
        <p:spPr>
          <a:xfrm>
            <a:off x="2823643" y="4609677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429449C-B914-4594-A90C-77220EFE3E95}"/>
              </a:ext>
            </a:extLst>
          </p:cNvPr>
          <p:cNvSpPr txBox="1"/>
          <p:nvPr/>
        </p:nvSpPr>
        <p:spPr>
          <a:xfrm>
            <a:off x="871239" y="3571038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97A7A97-2445-483D-A381-A5C5394470F6}"/>
              </a:ext>
            </a:extLst>
          </p:cNvPr>
          <p:cNvSpPr txBox="1"/>
          <p:nvPr/>
        </p:nvSpPr>
        <p:spPr>
          <a:xfrm>
            <a:off x="2363172" y="2558384"/>
            <a:ext cx="1323882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monitoring not suitable if AF. Clinic BP.</a:t>
            </a:r>
          </a:p>
        </p:txBody>
      </p:sp>
      <p:cxnSp>
        <p:nvCxnSpPr>
          <p:cNvPr id="289" name="Elbow Connector 15">
            <a:extLst>
              <a:ext uri="{FF2B5EF4-FFF2-40B4-BE49-F238E27FC236}">
                <a16:creationId xmlns:a16="http://schemas.microsoft.com/office/drawing/2014/main" id="{03E83189-34F9-47C1-963C-5E58E4411040}"/>
              </a:ext>
            </a:extLst>
          </p:cNvPr>
          <p:cNvCxnSpPr>
            <a:cxnSpLocks/>
            <a:stCxn id="126" idx="3"/>
            <a:endCxn id="277" idx="1"/>
          </p:cNvCxnSpPr>
          <p:nvPr/>
        </p:nvCxnSpPr>
        <p:spPr>
          <a:xfrm flipV="1">
            <a:off x="2121447" y="3096993"/>
            <a:ext cx="241725" cy="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113F3950-2BE5-48BF-9C76-844DA774277E}"/>
              </a:ext>
            </a:extLst>
          </p:cNvPr>
          <p:cNvSpPr txBox="1"/>
          <p:nvPr/>
        </p:nvSpPr>
        <p:spPr>
          <a:xfrm>
            <a:off x="2115324" y="2828550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9CB5830-5E34-4BDF-9ABA-9F3053063848}"/>
              </a:ext>
            </a:extLst>
          </p:cNvPr>
          <p:cNvSpPr txBox="1"/>
          <p:nvPr/>
        </p:nvSpPr>
        <p:spPr>
          <a:xfrm>
            <a:off x="1865637" y="4086862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" name="Elbow Connector 15">
            <a:extLst>
              <a:ext uri="{FF2B5EF4-FFF2-40B4-BE49-F238E27FC236}">
                <a16:creationId xmlns:a16="http://schemas.microsoft.com/office/drawing/2014/main" id="{F1A79F38-5B7F-4257-B662-337FABE948B8}"/>
              </a:ext>
            </a:extLst>
          </p:cNvPr>
          <p:cNvCxnSpPr>
            <a:cxnSpLocks/>
          </p:cNvCxnSpPr>
          <p:nvPr/>
        </p:nvCxnSpPr>
        <p:spPr>
          <a:xfrm>
            <a:off x="3077206" y="2394479"/>
            <a:ext cx="0" cy="18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59BC2B5E-44CE-49CC-A117-34D6D8E43B3C}"/>
              </a:ext>
            </a:extLst>
          </p:cNvPr>
          <p:cNvSpPr txBox="1"/>
          <p:nvPr/>
        </p:nvSpPr>
        <p:spPr>
          <a:xfrm>
            <a:off x="2775548" y="2330673"/>
            <a:ext cx="17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DDCCE5-E5B3-4FAF-A7AC-F0413C186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55876"/>
              </p:ext>
            </p:extLst>
          </p:nvPr>
        </p:nvGraphicFramePr>
        <p:xfrm>
          <a:off x="4729397" y="3704977"/>
          <a:ext cx="3837430" cy="2017650"/>
        </p:xfrm>
        <a:graphic>
          <a:graphicData uri="http://schemas.openxmlformats.org/drawingml/2006/table">
            <a:tbl>
              <a:tblPr firstRow="1" firstCol="1" bandRow="1"/>
              <a:tblGrid>
                <a:gridCol w="1517399">
                  <a:extLst>
                    <a:ext uri="{9D8B030D-6E8A-4147-A177-3AD203B41FA5}">
                      <a16:colId xmlns:a16="http://schemas.microsoft.com/office/drawing/2014/main" val="3525621119"/>
                    </a:ext>
                  </a:extLst>
                </a:gridCol>
                <a:gridCol w="2320031">
                  <a:extLst>
                    <a:ext uri="{9D8B030D-6E8A-4147-A177-3AD203B41FA5}">
                      <a16:colId xmlns:a16="http://schemas.microsoft.com/office/drawing/2014/main" val="1912583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Cuff (Code)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Arm circumference range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670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(S)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17-22cm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668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 (M)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22-32cm [Standard/Normal cuff]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74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 (L)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32-42cm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074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Wide-range (W)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22-42cm [i.e. ~ M+L]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247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Extra-large (XL)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42-50cm [Uncertain availability]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7764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B959A66-C77E-44EF-9E73-D9F590FAA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29371"/>
            <a:ext cx="41330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Measuring cuff sizes: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Advice from the BHF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Take a piece of string and wrap around your upper arm at the midpoint between your shoulder and elbow. </a:t>
            </a:r>
            <a:endParaRPr lang="en-GB" altLang="en-US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Measure the length of the piece of string.</a:t>
            </a:r>
            <a:endParaRPr lang="en-GB" altLang="en-US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Choose the correct cuff size as per the table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24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D1DF-01D5-48B4-BAAF-0DA100C7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E50A8-78DA-4154-913F-BBE261D4A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0406">
            <a:off x="539518" y="1350361"/>
            <a:ext cx="3458839" cy="48868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7E9AC-671C-4295-91E2-33DF0B318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6560">
            <a:off x="3990237" y="1852997"/>
            <a:ext cx="4994372" cy="35462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72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5AB2DE-0FBC-4864-9DC1-DBCD9F12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AccuRx</a:t>
            </a:r>
            <a:r>
              <a:rPr lang="en-GB" dirty="0"/>
              <a:t> BP monitoring Florey Plus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9FA56A-D09B-4CE1-A596-7408A0B916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677200">
            <a:off x="5645792" y="1694657"/>
            <a:ext cx="2788772" cy="4732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39F860-A6DA-4FF2-B515-4FA0EBBB1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967564"/>
            <a:ext cx="8229600" cy="836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4"/>
              </a:rPr>
              <a:t>https://support.accurx.com/en/articles/4747405-florey-snomed-codes-and-questions-for-the-blood-pressure-questionnaire-7d-home-monitoring</a:t>
            </a:r>
            <a:r>
              <a:rPr lang="en-GB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EDC9E6-BEEC-45E1-AA0F-A6F037B135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954" r="14548" b="4431"/>
          <a:stretch/>
        </p:blipFill>
        <p:spPr>
          <a:xfrm rot="21180332">
            <a:off x="705496" y="2043795"/>
            <a:ext cx="4209361" cy="4335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02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F9C3-9694-45FA-B611-C099861F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7690B3-2649-44DA-92EF-FDE37E1AE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303" y="914400"/>
            <a:ext cx="7485394" cy="5211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2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BP@home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4400" dirty="0"/>
              <a:t> GP webinar Wednesday 9th June 2021 1.15-2pm</a:t>
            </a:r>
          </a:p>
          <a:p>
            <a:pPr marL="0" indent="0" algn="ctr">
              <a:buNone/>
            </a:pPr>
            <a:r>
              <a:rPr lang="en-GB" sz="4400" dirty="0"/>
              <a:t>Dr Bruce Willoughby</a:t>
            </a:r>
          </a:p>
          <a:p>
            <a:pPr marL="0" indent="0" algn="ctr">
              <a:buNone/>
            </a:pPr>
            <a:r>
              <a:rPr lang="en-GB" sz="4400" dirty="0"/>
              <a:t>Jane </a:t>
            </a:r>
            <a:r>
              <a:rPr lang="en-GB" sz="4400" dirty="0" err="1"/>
              <a:t>Goult</a:t>
            </a:r>
            <a:endParaRPr lang="en-GB" sz="4400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60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34" y="1577905"/>
            <a:ext cx="255634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monitoring of BP 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days with ideally 2 measurements, twice a day – but be pragmatic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0634" y="4587753"/>
            <a:ext cx="25566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check-in with 4 day average until BP controlled. Code average BP each time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0634" y="5632075"/>
            <a:ext cx="25549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6-monthly check-in once BP controlled.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BP each time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0634" y="3789655"/>
            <a:ext cx="25549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Titrate anti-hypertensives as per guidance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2011" y="876901"/>
            <a:ext cx="25549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</a:t>
            </a:r>
          </a:p>
        </p:txBody>
      </p:sp>
      <p:cxnSp>
        <p:nvCxnSpPr>
          <p:cNvPr id="130" name="Straight Arrow Connector 129"/>
          <p:cNvCxnSpPr>
            <a:cxnSpLocks/>
            <a:stCxn id="175" idx="2"/>
            <a:endCxn id="94" idx="0"/>
          </p:cNvCxnSpPr>
          <p:nvPr/>
        </p:nvCxnSpPr>
        <p:spPr>
          <a:xfrm flipH="1">
            <a:off x="1418117" y="3576332"/>
            <a:ext cx="688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  <a:stCxn id="94" idx="2"/>
            <a:endCxn id="87" idx="0"/>
          </p:cNvCxnSpPr>
          <p:nvPr/>
        </p:nvCxnSpPr>
        <p:spPr>
          <a:xfrm>
            <a:off x="1418117" y="4374430"/>
            <a:ext cx="861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cxnSpLocks/>
            <a:stCxn id="87" idx="3"/>
            <a:endCxn id="94" idx="3"/>
          </p:cNvCxnSpPr>
          <p:nvPr/>
        </p:nvCxnSpPr>
        <p:spPr>
          <a:xfrm flipH="1" flipV="1">
            <a:off x="2695600" y="4082043"/>
            <a:ext cx="1722" cy="921209"/>
          </a:xfrm>
          <a:prstGeom prst="bentConnector3">
            <a:avLst>
              <a:gd name="adj1" fmla="val -132752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87" idx="2"/>
            <a:endCxn id="93" idx="0"/>
          </p:cNvCxnSpPr>
          <p:nvPr/>
        </p:nvCxnSpPr>
        <p:spPr>
          <a:xfrm flipH="1">
            <a:off x="1418117" y="5418750"/>
            <a:ext cx="861" cy="21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D2B7616-004A-4419-B941-E55A4ECB7E2C}"/>
              </a:ext>
            </a:extLst>
          </p:cNvPr>
          <p:cNvSpPr txBox="1"/>
          <p:nvPr/>
        </p:nvSpPr>
        <p:spPr>
          <a:xfrm>
            <a:off x="140634" y="2868446"/>
            <a:ext cx="25563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Home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413606001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413605002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5EC8A4E7-3392-4C51-9459-8C12802F3444}"/>
              </a:ext>
            </a:extLst>
          </p:cNvPr>
          <p:cNvCxnSpPr>
            <a:cxnSpLocks/>
            <a:stCxn id="14" idx="2"/>
            <a:endCxn id="175" idx="0"/>
          </p:cNvCxnSpPr>
          <p:nvPr/>
        </p:nvCxnSpPr>
        <p:spPr>
          <a:xfrm>
            <a:off x="1418805" y="2655123"/>
            <a:ext cx="0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34" y="1577905"/>
            <a:ext cx="255634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monitoring of BP 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days with ideally 2 measurements, twice a day – but be pragmatic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0634" y="4587753"/>
            <a:ext cx="25566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check-in with 4 day average until BP controlled. Code average BP each time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0634" y="5632075"/>
            <a:ext cx="25549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6-monthly check-in once BP controlled.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BP each time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0634" y="3789655"/>
            <a:ext cx="25549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Titrate anti-hypertensives as per guidance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2011" y="876901"/>
            <a:ext cx="25549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</a:t>
            </a:r>
          </a:p>
        </p:txBody>
      </p:sp>
      <p:cxnSp>
        <p:nvCxnSpPr>
          <p:cNvPr id="130" name="Straight Arrow Connector 129"/>
          <p:cNvCxnSpPr>
            <a:cxnSpLocks/>
            <a:stCxn id="175" idx="2"/>
            <a:endCxn id="94" idx="0"/>
          </p:cNvCxnSpPr>
          <p:nvPr/>
        </p:nvCxnSpPr>
        <p:spPr>
          <a:xfrm flipH="1">
            <a:off x="1418117" y="3576332"/>
            <a:ext cx="688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  <a:stCxn id="94" idx="2"/>
            <a:endCxn id="87" idx="0"/>
          </p:cNvCxnSpPr>
          <p:nvPr/>
        </p:nvCxnSpPr>
        <p:spPr>
          <a:xfrm>
            <a:off x="1418117" y="4374430"/>
            <a:ext cx="861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cxnSpLocks/>
            <a:stCxn id="87" idx="3"/>
            <a:endCxn id="94" idx="3"/>
          </p:cNvCxnSpPr>
          <p:nvPr/>
        </p:nvCxnSpPr>
        <p:spPr>
          <a:xfrm flipH="1" flipV="1">
            <a:off x="2695600" y="4082043"/>
            <a:ext cx="1722" cy="921209"/>
          </a:xfrm>
          <a:prstGeom prst="bentConnector3">
            <a:avLst>
              <a:gd name="adj1" fmla="val -132752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87" idx="2"/>
            <a:endCxn id="93" idx="0"/>
          </p:cNvCxnSpPr>
          <p:nvPr/>
        </p:nvCxnSpPr>
        <p:spPr>
          <a:xfrm flipH="1">
            <a:off x="1418117" y="5418750"/>
            <a:ext cx="861" cy="21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D2B7616-004A-4419-B941-E55A4ECB7E2C}"/>
              </a:ext>
            </a:extLst>
          </p:cNvPr>
          <p:cNvSpPr txBox="1"/>
          <p:nvPr/>
        </p:nvSpPr>
        <p:spPr>
          <a:xfrm>
            <a:off x="140634" y="2868446"/>
            <a:ext cx="25563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Home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413606001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413605002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5EC8A4E7-3392-4C51-9459-8C12802F3444}"/>
              </a:ext>
            </a:extLst>
          </p:cNvPr>
          <p:cNvCxnSpPr>
            <a:cxnSpLocks/>
            <a:stCxn id="14" idx="2"/>
            <a:endCxn id="175" idx="0"/>
          </p:cNvCxnSpPr>
          <p:nvPr/>
        </p:nvCxnSpPr>
        <p:spPr>
          <a:xfrm>
            <a:off x="1418805" y="2655123"/>
            <a:ext cx="0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D3C4CA-1893-4534-95E1-00CAC9D76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38934"/>
              </p:ext>
            </p:extLst>
          </p:nvPr>
        </p:nvGraphicFramePr>
        <p:xfrm>
          <a:off x="3975147" y="2709230"/>
          <a:ext cx="3839442" cy="1246505"/>
        </p:xfrm>
        <a:graphic>
          <a:graphicData uri="http://schemas.openxmlformats.org/drawingml/2006/table">
            <a:tbl>
              <a:tblPr firstRow="1" firstCol="1" bandRow="1"/>
              <a:tblGrid>
                <a:gridCol w="1867793">
                  <a:extLst>
                    <a:ext uri="{9D8B030D-6E8A-4147-A177-3AD203B41FA5}">
                      <a16:colId xmlns:a16="http://schemas.microsoft.com/office/drawing/2014/main" val="449726323"/>
                    </a:ext>
                  </a:extLst>
                </a:gridCol>
                <a:gridCol w="1971649">
                  <a:extLst>
                    <a:ext uri="{9D8B030D-6E8A-4147-A177-3AD203B41FA5}">
                      <a16:colId xmlns:a16="http://schemas.microsoft.com/office/drawing/2014/main" val="1906713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 BP reading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Equivalent Home BP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80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180/120mmHg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170/115mmHg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486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160/100mmHg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150/95mmHg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87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150/90mmHg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145/85mmHg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8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140/90mmHg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= 135/85mmHg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9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1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314">
            <a:extLst>
              <a:ext uri="{FF2B5EF4-FFF2-40B4-BE49-F238E27FC236}">
                <a16:creationId xmlns:a16="http://schemas.microsoft.com/office/drawing/2014/main" id="{4EB866C1-0056-431A-9F06-D9BD47594579}"/>
              </a:ext>
            </a:extLst>
          </p:cNvPr>
          <p:cNvSpPr/>
          <p:nvPr/>
        </p:nvSpPr>
        <p:spPr>
          <a:xfrm>
            <a:off x="7516536" y="0"/>
            <a:ext cx="1627464" cy="66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5406" y="-10054"/>
            <a:ext cx="8229600" cy="661039"/>
          </a:xfrm>
        </p:spPr>
        <p:txBody>
          <a:bodyPr/>
          <a:lstStyle/>
          <a:p>
            <a:r>
              <a:rPr lang="en-GB" dirty="0"/>
              <a:t>BP@home flowchart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34" y="1577905"/>
            <a:ext cx="255634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monitoring of BP 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days with ideally 2 measurements, twice a day – but be pragmatic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0634" y="4587753"/>
            <a:ext cx="25566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check-in with 4 day average until BP controlled. Code average BP each time</a:t>
            </a: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0634" y="5632075"/>
            <a:ext cx="25549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6-monthly check-in once BP controlled.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BP each time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0634" y="3789655"/>
            <a:ext cx="25549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Titrate anti-hypertensives as per guidance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2011" y="876901"/>
            <a:ext cx="25549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</a:t>
            </a:r>
          </a:p>
        </p:txBody>
      </p:sp>
      <p:cxnSp>
        <p:nvCxnSpPr>
          <p:cNvPr id="130" name="Straight Arrow Connector 129"/>
          <p:cNvCxnSpPr>
            <a:cxnSpLocks/>
            <a:stCxn id="175" idx="2"/>
            <a:endCxn id="94" idx="0"/>
          </p:cNvCxnSpPr>
          <p:nvPr/>
        </p:nvCxnSpPr>
        <p:spPr>
          <a:xfrm flipH="1">
            <a:off x="1418117" y="3576332"/>
            <a:ext cx="688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  <a:stCxn id="94" idx="2"/>
            <a:endCxn id="87" idx="0"/>
          </p:cNvCxnSpPr>
          <p:nvPr/>
        </p:nvCxnSpPr>
        <p:spPr>
          <a:xfrm>
            <a:off x="1418117" y="4374430"/>
            <a:ext cx="861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cxnSpLocks/>
            <a:stCxn id="87" idx="3"/>
            <a:endCxn id="94" idx="3"/>
          </p:cNvCxnSpPr>
          <p:nvPr/>
        </p:nvCxnSpPr>
        <p:spPr>
          <a:xfrm flipH="1" flipV="1">
            <a:off x="2695600" y="4082043"/>
            <a:ext cx="1722" cy="921209"/>
          </a:xfrm>
          <a:prstGeom prst="bentConnector3">
            <a:avLst>
              <a:gd name="adj1" fmla="val -132752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87" idx="2"/>
            <a:endCxn id="93" idx="0"/>
          </p:cNvCxnSpPr>
          <p:nvPr/>
        </p:nvCxnSpPr>
        <p:spPr>
          <a:xfrm flipH="1">
            <a:off x="1418117" y="5418750"/>
            <a:ext cx="861" cy="21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D2B7616-004A-4419-B941-E55A4ECB7E2C}"/>
              </a:ext>
            </a:extLst>
          </p:cNvPr>
          <p:cNvSpPr txBox="1"/>
          <p:nvPr/>
        </p:nvSpPr>
        <p:spPr>
          <a:xfrm>
            <a:off x="140634" y="2868446"/>
            <a:ext cx="25563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Average Home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413606001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413605002 Av home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5EC8A4E7-3392-4C51-9459-8C12802F3444}"/>
              </a:ext>
            </a:extLst>
          </p:cNvPr>
          <p:cNvCxnSpPr>
            <a:cxnSpLocks/>
            <a:stCxn id="14" idx="2"/>
            <a:endCxn id="175" idx="0"/>
          </p:cNvCxnSpPr>
          <p:nvPr/>
        </p:nvCxnSpPr>
        <p:spPr>
          <a:xfrm>
            <a:off x="1418805" y="2655123"/>
            <a:ext cx="0" cy="21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4" name="Picture 7" descr="C:\Users\becky.blackburn\AppData\Local\Microsoft\Windows\Temporary Internet Files\Content.Word\NYCCG logo.jpg">
            <a:extLst>
              <a:ext uri="{FF2B5EF4-FFF2-40B4-BE49-F238E27FC236}">
                <a16:creationId xmlns:a16="http://schemas.microsoft.com/office/drawing/2014/main" id="{28FC5DA9-6616-488A-9F24-E62DDFB5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48" y="63361"/>
            <a:ext cx="1342239" cy="5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AA375E-54A7-445F-9166-78E6C1BEB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62" y="745430"/>
            <a:ext cx="3567786" cy="49539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11CDAC-BF4B-47D2-BF7C-A698B6CE8D2C}"/>
              </a:ext>
            </a:extLst>
          </p:cNvPr>
          <p:cNvSpPr/>
          <p:nvPr/>
        </p:nvSpPr>
        <p:spPr>
          <a:xfrm>
            <a:off x="3426586" y="5741447"/>
            <a:ext cx="557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https://www.northyorkshireccg.nhs.uk/wp-content/uploads/2021/05/Healthy_Hearts_Hypertension_guidance_updated.01.pdf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92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767C-19D4-4C54-A6E3-763ADF5B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5979-9AE5-4A04-A9EF-C606C0386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Coding = automatic extraction</a:t>
            </a:r>
          </a:p>
          <a:p>
            <a:pPr lvl="1"/>
            <a:r>
              <a:rPr lang="en-GB" dirty="0"/>
              <a:t>413606001 | Average home systolic blood pressure (observable entity)</a:t>
            </a:r>
          </a:p>
          <a:p>
            <a:pPr lvl="1"/>
            <a:r>
              <a:rPr lang="en-GB" dirty="0"/>
              <a:t>413605002 | Average home diastolic blood pressure (observable entity)</a:t>
            </a:r>
          </a:p>
          <a:p>
            <a:pPr lvl="1"/>
            <a:r>
              <a:rPr lang="en-GB" dirty="0"/>
              <a:t>1085031000000100 | Home blood pressure monitoring declined (situation)</a:t>
            </a:r>
          </a:p>
          <a:p>
            <a:r>
              <a:rPr lang="en-GB" dirty="0"/>
              <a:t>Use of AccuRx = automatic extraction</a:t>
            </a:r>
          </a:p>
          <a:p>
            <a:r>
              <a:rPr lang="en-GB" dirty="0"/>
              <a:t>Monthly web form with 10 simple questions eg:</a:t>
            </a:r>
          </a:p>
          <a:p>
            <a:pPr lvl="1"/>
            <a:r>
              <a:rPr lang="en-GB" dirty="0"/>
              <a:t>Which searches?</a:t>
            </a:r>
          </a:p>
          <a:p>
            <a:pPr lvl="1"/>
            <a:r>
              <a:rPr lang="en-GB" dirty="0"/>
              <a:t>How many BP machines given out?</a:t>
            </a:r>
          </a:p>
          <a:p>
            <a:pPr lvl="1"/>
            <a:r>
              <a:rPr lang="en-GB" dirty="0"/>
              <a:t>Loan or give or mixture?</a:t>
            </a:r>
          </a:p>
          <a:p>
            <a:pPr lvl="1"/>
            <a:r>
              <a:rPr lang="en-GB" dirty="0"/>
              <a:t>Which digital platform?</a:t>
            </a:r>
          </a:p>
        </p:txBody>
      </p:sp>
    </p:spTree>
    <p:extLst>
      <p:ext uri="{BB962C8B-B14F-4D97-AF65-F5344CB8AC3E}">
        <p14:creationId xmlns:p14="http://schemas.microsoft.com/office/powerpoint/2010/main" val="1697986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6995-2E52-44E1-B196-2AF02A68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59E3-5F5D-4701-A88E-FF15A6D1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Identify </a:t>
            </a:r>
            <a:r>
              <a:rPr lang="en-GB" dirty="0"/>
              <a:t>patients most at risk from uncontrolled hypertension</a:t>
            </a:r>
          </a:p>
          <a:p>
            <a:r>
              <a:rPr lang="en-GB" b="1" dirty="0"/>
              <a:t>Recruit</a:t>
            </a:r>
            <a:r>
              <a:rPr lang="en-GB" dirty="0"/>
              <a:t> high risk patients to the programme to either use their own monitor or give them one</a:t>
            </a:r>
          </a:p>
          <a:p>
            <a:r>
              <a:rPr lang="en-GB" b="1" dirty="0"/>
              <a:t>Manage</a:t>
            </a:r>
            <a:r>
              <a:rPr lang="en-GB" dirty="0"/>
              <a:t> their BP through home monitoring using digital pathways or diary</a:t>
            </a:r>
          </a:p>
          <a:p>
            <a:r>
              <a:rPr lang="en-GB" b="1" dirty="0"/>
              <a:t>Record </a:t>
            </a:r>
            <a:r>
              <a:rPr lang="en-GB" dirty="0"/>
              <a:t>the correct codes when using the remote monitor readings</a:t>
            </a:r>
          </a:p>
        </p:txBody>
      </p:sp>
    </p:spTree>
    <p:extLst>
      <p:ext uri="{BB962C8B-B14F-4D97-AF65-F5344CB8AC3E}">
        <p14:creationId xmlns:p14="http://schemas.microsoft.com/office/powerpoint/2010/main" val="3566097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E397-BAF8-4FC9-B5D1-CB41336B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6FE4-DC52-451D-A9A6-1930B97F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6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Contact: </a:t>
            </a:r>
            <a:r>
              <a:rPr lang="en-GB" dirty="0">
                <a:hlinkClick r:id="rId3"/>
              </a:rPr>
              <a:t>brucewilloughby@nhs.net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BP@home resources: </a:t>
            </a:r>
          </a:p>
          <a:p>
            <a:r>
              <a:rPr lang="en-GB" dirty="0">
                <a:hlinkClick r:id="rId4"/>
              </a:rPr>
              <a:t>https://www.northyorkshireccg.nhs.uk/clinical-portal/cardiovascular-disease/bphome/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Healthy Hearts Hypertension pathway </a:t>
            </a:r>
          </a:p>
          <a:p>
            <a:r>
              <a:rPr lang="en-GB" dirty="0">
                <a:hlinkClick r:id="rId5"/>
              </a:rPr>
              <a:t>https://www.northyorkshireccg.nhs.uk/wp-content/uploads/2021/05/Healthy_Hearts_Hypertension_guidance_updated.01.pdf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CVD prevention data</a:t>
            </a:r>
          </a:p>
          <a:p>
            <a:r>
              <a:rPr lang="en-GB" dirty="0">
                <a:hlinkClick r:id="rId6"/>
              </a:rPr>
              <a:t>https://tinyurl.com/35fz7929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PCCS pack</a:t>
            </a:r>
          </a:p>
          <a:p>
            <a:r>
              <a:rPr lang="en-GB" dirty="0">
                <a:hlinkClick r:id="rId7"/>
              </a:rPr>
              <a:t>https://tinyurl.com/mzf9tty5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UCL Partners pack</a:t>
            </a:r>
          </a:p>
          <a:p>
            <a:r>
              <a:rPr lang="en-GB" dirty="0">
                <a:hlinkClick r:id="rId8"/>
              </a:rPr>
              <a:t>https://uclpartners.com/proactive-care/cvd-resources/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80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By the end of the session you will :</a:t>
            </a:r>
          </a:p>
          <a:p>
            <a:r>
              <a:rPr lang="en-GB" dirty="0"/>
              <a:t>Understand the background to BP@home</a:t>
            </a:r>
          </a:p>
          <a:p>
            <a:r>
              <a:rPr lang="en-GB" dirty="0"/>
              <a:t>Understand the local pathway and resources available</a:t>
            </a:r>
          </a:p>
          <a:p>
            <a:r>
              <a:rPr lang="en-GB" dirty="0"/>
              <a:t>Be confident to set up and use BP@home</a:t>
            </a:r>
          </a:p>
          <a:p>
            <a:r>
              <a:rPr lang="en-GB" dirty="0"/>
              <a:t>Know how to easily record the right minimum data for evaluation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6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83D4-1F3B-4BE9-8E65-C22A6A1C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Background: CVD post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AF67-C3A4-4A83-BA1D-EACBDF44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Impact of remote consulting/QoF freeze/NHS Health Checks</a:t>
            </a:r>
          </a:p>
          <a:p>
            <a:r>
              <a:rPr lang="en-GB" dirty="0"/>
              <a:t>Targeted CVD prevention initiatives have the greatest impact on reducing health inequalities </a:t>
            </a:r>
          </a:p>
          <a:p>
            <a:r>
              <a:rPr lang="en-GB" dirty="0"/>
              <a:t>Highly effective at reducing stroke, myocardial infarction (MI) and other adverse cardiovascular events</a:t>
            </a:r>
          </a:p>
          <a:p>
            <a:r>
              <a:rPr lang="en-GB" dirty="0"/>
              <a:t>Hypertension is one area to focus on where General Practice can make a huge impact</a:t>
            </a:r>
          </a:p>
        </p:txBody>
      </p:sp>
    </p:spTree>
    <p:extLst>
      <p:ext uri="{BB962C8B-B14F-4D97-AF65-F5344CB8AC3E}">
        <p14:creationId xmlns:p14="http://schemas.microsoft.com/office/powerpoint/2010/main" val="179079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6F2-9F40-4B01-91EA-3DFF66C6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between covid and CVD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AD90AB-A197-467D-A449-EAC4C9BCB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36" y="681429"/>
            <a:ext cx="8960224" cy="59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5139-78CA-4680-A299-CADFE145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Improving control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286907-DA86-469C-A379-320315EBD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33456"/>
            <a:ext cx="4369618" cy="52117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BE2317-1814-44F6-BE58-18A2D0582552}"/>
              </a:ext>
            </a:extLst>
          </p:cNvPr>
          <p:cNvSpPr/>
          <p:nvPr/>
        </p:nvSpPr>
        <p:spPr>
          <a:xfrm>
            <a:off x="5240215" y="984738"/>
            <a:ext cx="3110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</a:rPr>
              <a:t>73.2%</a:t>
            </a:r>
            <a:r>
              <a:rPr lang="en-GB" sz="2000" dirty="0">
                <a:solidFill>
                  <a:prstClr val="black"/>
                </a:solidFill>
              </a:rPr>
              <a:t> of all patients are treated to target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</a:rPr>
              <a:t>6.7% </a:t>
            </a:r>
            <a:r>
              <a:rPr lang="en-GB" sz="2000" dirty="0">
                <a:solidFill>
                  <a:prstClr val="black"/>
                </a:solidFill>
              </a:rPr>
              <a:t>having a Personalised Care Approach (PCA) code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If we were to reach the ambition that 80% of people with hypertension are treated to target, there are an estimated </a:t>
            </a:r>
            <a:r>
              <a:rPr lang="en-GB" sz="2000" b="1" dirty="0">
                <a:solidFill>
                  <a:prstClr val="black"/>
                </a:solidFill>
              </a:rPr>
              <a:t>4940 additional patients to optimise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equivalent to an additional </a:t>
            </a:r>
            <a:r>
              <a:rPr lang="en-GB" sz="2000" b="1" dirty="0">
                <a:solidFill>
                  <a:prstClr val="black"/>
                </a:solidFill>
              </a:rPr>
              <a:t>11 patients per 1000 </a:t>
            </a:r>
            <a:r>
              <a:rPr lang="en-GB" sz="2000" dirty="0">
                <a:solidFill>
                  <a:prstClr val="black"/>
                </a:solidFill>
              </a:rPr>
              <a:t>practice population</a:t>
            </a:r>
          </a:p>
        </p:txBody>
      </p:sp>
    </p:spTree>
    <p:extLst>
      <p:ext uri="{BB962C8B-B14F-4D97-AF65-F5344CB8AC3E}">
        <p14:creationId xmlns:p14="http://schemas.microsoft.com/office/powerpoint/2010/main" val="93193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648586"/>
            <a:ext cx="8699500" cy="5803972"/>
          </a:xfrm>
        </p:spPr>
        <p:txBody>
          <a:bodyPr>
            <a:normAutofit lnSpcReduction="10000"/>
          </a:bodyPr>
          <a:lstStyle/>
          <a:p>
            <a:r>
              <a:rPr lang="en-GB" altLang="en-US" sz="2400" dirty="0"/>
              <a:t>BP@home is a programme to improve BP control in people with hypertension through home monitoring by:-</a:t>
            </a:r>
          </a:p>
          <a:p>
            <a:pPr lvl="1"/>
            <a:r>
              <a:rPr lang="en-GB" altLang="en-US" sz="2000" dirty="0"/>
              <a:t>identifying who is at greatest risk from their hypertension</a:t>
            </a:r>
          </a:p>
          <a:p>
            <a:pPr lvl="1"/>
            <a:r>
              <a:rPr lang="en-GB" altLang="en-US" sz="2000" dirty="0"/>
              <a:t>recruiting patients to either buy their own BP monitor, or if unable to, supplying a free BP monitor, and providing resources for guided self-monitoring</a:t>
            </a:r>
          </a:p>
          <a:p>
            <a:pPr lvl="1"/>
            <a:r>
              <a:rPr lang="en-GB" altLang="en-US" sz="2000" dirty="0"/>
              <a:t>monitoring their average home BP using a structured process</a:t>
            </a:r>
          </a:p>
          <a:p>
            <a:r>
              <a:rPr lang="en-GB" sz="2400" dirty="0">
                <a:solidFill>
                  <a:srgbClr val="1D1D1B"/>
                </a:solidFill>
                <a:latin typeface="Hind"/>
              </a:rPr>
              <a:t>The use of self and telemonitoring of blood pressure is supported by evidence as it is: </a:t>
            </a:r>
          </a:p>
          <a:p>
            <a:pPr lvl="1"/>
            <a:r>
              <a:rPr lang="en-GB" sz="2000" dirty="0">
                <a:solidFill>
                  <a:srgbClr val="1D1D1B"/>
                </a:solidFill>
                <a:latin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cost-effective</a:t>
            </a:r>
            <a:r>
              <a:rPr lang="en-GB" sz="2000" dirty="0">
                <a:solidFill>
                  <a:srgbClr val="1D1D1B"/>
                </a:solidFill>
                <a:latin typeface="Hind"/>
              </a:rPr>
              <a:t>, </a:t>
            </a:r>
          </a:p>
          <a:p>
            <a:pPr lvl="1"/>
            <a:r>
              <a:rPr lang="en-GB" sz="2000" dirty="0">
                <a:solidFill>
                  <a:srgbClr val="1D1D1B"/>
                </a:solidFill>
                <a:latin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saves GP time</a:t>
            </a:r>
            <a:r>
              <a:rPr lang="en-GB" sz="2000" dirty="0">
                <a:solidFill>
                  <a:srgbClr val="1D1D1B"/>
                </a:solidFill>
                <a:latin typeface="Hind"/>
              </a:rPr>
              <a:t> by shifting care from GPs to other members of the multidisciplinary team, </a:t>
            </a:r>
          </a:p>
          <a:p>
            <a:pPr lvl="1"/>
            <a:r>
              <a:rPr lang="en-GB" sz="2000" dirty="0">
                <a:solidFill>
                  <a:srgbClr val="1D1D1B"/>
                </a:solidFill>
                <a:latin typeface="Hind"/>
              </a:rPr>
              <a:t>produces a </a:t>
            </a:r>
            <a:r>
              <a:rPr lang="en-GB" sz="2000" dirty="0">
                <a:solidFill>
                  <a:srgbClr val="1D1D1B"/>
                </a:solidFill>
                <a:latin typeface="Hi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clinically significant reduction in BP</a:t>
            </a:r>
            <a:r>
              <a:rPr lang="en-GB" sz="2000" dirty="0">
                <a:solidFill>
                  <a:srgbClr val="1D1D1B"/>
                </a:solidFill>
                <a:latin typeface="Hind"/>
              </a:rPr>
              <a:t> compared to usual care,</a:t>
            </a:r>
          </a:p>
          <a:p>
            <a:pPr lvl="1"/>
            <a:r>
              <a:rPr lang="en-GB" sz="2000" dirty="0">
                <a:solidFill>
                  <a:srgbClr val="1D1D1B"/>
                </a:solidFill>
                <a:latin typeface="Hind"/>
              </a:rPr>
              <a:t>and over five years </a:t>
            </a:r>
            <a:r>
              <a:rPr lang="en-GB" sz="2000" dirty="0">
                <a:solidFill>
                  <a:srgbClr val="1D1D1B"/>
                </a:solidFill>
                <a:latin typeface="Hi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reduces the incidence of clinical events</a:t>
            </a:r>
            <a:r>
              <a:rPr lang="en-GB" sz="2000" dirty="0">
                <a:solidFill>
                  <a:srgbClr val="1D1D1B"/>
                </a:solidFill>
                <a:latin typeface="Hind"/>
              </a:rPr>
              <a:t> such as death, heart attack or stroke</a:t>
            </a:r>
          </a:p>
          <a:p>
            <a:r>
              <a:rPr lang="en-GB" altLang="en-US" sz="2400" dirty="0">
                <a:solidFill>
                  <a:srgbClr val="1D1D1B"/>
                </a:solidFill>
                <a:latin typeface="Hind"/>
              </a:rPr>
              <a:t>1300 BP machines across North Yorkshire CCG</a:t>
            </a:r>
          </a:p>
          <a:p>
            <a:r>
              <a:rPr lang="en-GB" altLang="en-US" sz="2400" dirty="0">
                <a:solidFill>
                  <a:srgbClr val="1D1D1B"/>
                </a:solidFill>
                <a:latin typeface="Hind"/>
              </a:rPr>
              <a:t>Trailblazer site for NHS England and </a:t>
            </a:r>
            <a:r>
              <a:rPr lang="en-GB" altLang="en-US" sz="2400" dirty="0" err="1">
                <a:solidFill>
                  <a:srgbClr val="1D1D1B"/>
                </a:solidFill>
                <a:latin typeface="Hind"/>
              </a:rPr>
              <a:t>NHSx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247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NYCCG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8586"/>
            <a:ext cx="8229600" cy="54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linkClick r:id="rId3"/>
              </a:rPr>
              <a:t>https://www.northyorkshireccg.nhs.uk/clinical-portal/cardiovascular-disease/bphome/</a:t>
            </a:r>
            <a:r>
              <a:rPr lang="en-GB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83550-9E9F-486B-B16C-6CAC4A5C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68" y="1491225"/>
            <a:ext cx="6393485" cy="50576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88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611A-3B1D-4965-BB62-E7131459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 FAQs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2C59C-4390-4A35-B42C-E62C373E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825">
            <a:off x="4624777" y="810130"/>
            <a:ext cx="3677810" cy="52706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4F8FFB-43B6-4C93-8816-7C6500168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930833">
            <a:off x="782507" y="1044084"/>
            <a:ext cx="3595895" cy="51456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2335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1895</Words>
  <Application>Microsoft Office PowerPoint</Application>
  <PresentationFormat>On-screen Show (4:3)</PresentationFormat>
  <Paragraphs>322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Hind</vt:lpstr>
      <vt:lpstr>Symbol</vt:lpstr>
      <vt:lpstr>1_Office Theme</vt:lpstr>
      <vt:lpstr>2_Office Theme</vt:lpstr>
      <vt:lpstr>BP@home - Wed 9 June 2021</vt:lpstr>
      <vt:lpstr>BP@home</vt:lpstr>
      <vt:lpstr>Objectives</vt:lpstr>
      <vt:lpstr>Background: CVD post covid</vt:lpstr>
      <vt:lpstr>Link between covid and CVD</vt:lpstr>
      <vt:lpstr>Improving control</vt:lpstr>
      <vt:lpstr>Background</vt:lpstr>
      <vt:lpstr>NYCCG website</vt:lpstr>
      <vt:lpstr>GP FAQs</vt:lpstr>
      <vt:lpstr>BP@home flowchart</vt:lpstr>
      <vt:lpstr>BP@home flowchart</vt:lpstr>
      <vt:lpstr>BP@home flowchart</vt:lpstr>
      <vt:lpstr>BP@home flowchart</vt:lpstr>
      <vt:lpstr>BP@home flowchart</vt:lpstr>
      <vt:lpstr>BP@home flowchart</vt:lpstr>
      <vt:lpstr>BP@home flowchart</vt:lpstr>
      <vt:lpstr>PowerPoint Presentation</vt:lpstr>
      <vt:lpstr>AccuRx BP monitoring Florey Plus</vt:lpstr>
      <vt:lpstr>PowerPoint Presentation</vt:lpstr>
      <vt:lpstr>BP@home flowchart</vt:lpstr>
      <vt:lpstr>BP@home flowchart</vt:lpstr>
      <vt:lpstr>BP@home flowchart</vt:lpstr>
      <vt:lpstr>Evaluation</vt:lpstr>
      <vt:lpstr>Summary</vt:lpstr>
      <vt:lpstr>Questions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BP@home webinar</dc:title>
  <dc:creator>WILLOUGHBY, Bruce (NHS NORTH YORKSHIRE CCG)</dc:creator>
  <cp:lastModifiedBy>WILLOUGHBY, Bruce (NHS NORTH YORKSHIRE CCG)</cp:lastModifiedBy>
  <cp:revision>49</cp:revision>
  <dcterms:created xsi:type="dcterms:W3CDTF">2021-05-27T11:06:57Z</dcterms:created>
  <dcterms:modified xsi:type="dcterms:W3CDTF">2021-06-09T13:01:53Z</dcterms:modified>
</cp:coreProperties>
</file>